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9"/>
  </p:notesMasterIdLst>
  <p:sldIdLst>
    <p:sldId id="1710" r:id="rId2"/>
    <p:sldId id="1620" r:id="rId3"/>
    <p:sldId id="1621" r:id="rId4"/>
    <p:sldId id="1622" r:id="rId5"/>
    <p:sldId id="1623" r:id="rId6"/>
    <p:sldId id="1624" r:id="rId7"/>
    <p:sldId id="1625" r:id="rId8"/>
    <p:sldId id="1626" r:id="rId9"/>
    <p:sldId id="1627" r:id="rId10"/>
    <p:sldId id="1628" r:id="rId11"/>
    <p:sldId id="1629" r:id="rId12"/>
    <p:sldId id="1630" r:id="rId13"/>
    <p:sldId id="1703" r:id="rId14"/>
    <p:sldId id="1631" r:id="rId15"/>
    <p:sldId id="1632" r:id="rId16"/>
    <p:sldId id="1633" r:id="rId17"/>
    <p:sldId id="1634" r:id="rId18"/>
    <p:sldId id="1635" r:id="rId19"/>
    <p:sldId id="1636" r:id="rId20"/>
    <p:sldId id="1711" r:id="rId21"/>
    <p:sldId id="1638" r:id="rId22"/>
    <p:sldId id="1639" r:id="rId23"/>
    <p:sldId id="1640" r:id="rId24"/>
    <p:sldId id="1641" r:id="rId25"/>
    <p:sldId id="1642" r:id="rId26"/>
    <p:sldId id="1643" r:id="rId27"/>
    <p:sldId id="1644" r:id="rId28"/>
    <p:sldId id="1645" r:id="rId29"/>
    <p:sldId id="1646" r:id="rId30"/>
    <p:sldId id="1647" r:id="rId31"/>
    <p:sldId id="1648" r:id="rId32"/>
    <p:sldId id="1649" r:id="rId33"/>
    <p:sldId id="1650" r:id="rId34"/>
    <p:sldId id="1651" r:id="rId35"/>
    <p:sldId id="1652" r:id="rId36"/>
    <p:sldId id="1653" r:id="rId37"/>
    <p:sldId id="1654" r:id="rId38"/>
    <p:sldId id="1655" r:id="rId39"/>
    <p:sldId id="1656" r:id="rId40"/>
    <p:sldId id="1657" r:id="rId41"/>
    <p:sldId id="1658" r:id="rId42"/>
    <p:sldId id="1659" r:id="rId43"/>
    <p:sldId id="1660" r:id="rId44"/>
    <p:sldId id="1661" r:id="rId45"/>
    <p:sldId id="1662" r:id="rId46"/>
    <p:sldId id="1663" r:id="rId47"/>
    <p:sldId id="1664" r:id="rId48"/>
    <p:sldId id="1665" r:id="rId49"/>
    <p:sldId id="1666" r:id="rId50"/>
    <p:sldId id="1707" r:id="rId51"/>
    <p:sldId id="1708" r:id="rId52"/>
    <p:sldId id="1669" r:id="rId53"/>
    <p:sldId id="1670" r:id="rId54"/>
    <p:sldId id="1671" r:id="rId55"/>
    <p:sldId id="1672" r:id="rId56"/>
    <p:sldId id="1673" r:id="rId57"/>
    <p:sldId id="1674" r:id="rId58"/>
    <p:sldId id="1675" r:id="rId59"/>
    <p:sldId id="1676" r:id="rId60"/>
    <p:sldId id="1677" r:id="rId61"/>
    <p:sldId id="1678" r:id="rId62"/>
    <p:sldId id="1679" r:id="rId63"/>
    <p:sldId id="1680" r:id="rId64"/>
    <p:sldId id="1681" r:id="rId65"/>
    <p:sldId id="1682" r:id="rId66"/>
    <p:sldId id="1709" r:id="rId67"/>
    <p:sldId id="1451" r:id="rId68"/>
  </p:sldIdLst>
  <p:sldSz cx="9144000" cy="6858000" type="screen4x3"/>
  <p:notesSz cx="6858000" cy="9144000"/>
  <p:embeddedFontLst>
    <p:embeddedFont>
      <p:font typeface="Libra BT" pitchFamily="66" charset="0"/>
      <p:regular r:id="rId70"/>
    </p:embeddedFont>
    <p:embeddedFont>
      <p:font typeface="DF Calligraphic Ornaments LET" pitchFamily="2" charset="2"/>
      <p:regular r:id="rId71"/>
    </p:embeddedFont>
    <p:embeddedFont>
      <p:font typeface="Arial Narrow" pitchFamily="34" charset="0"/>
      <p:regular r:id="rId72"/>
      <p:bold r:id="rId73"/>
      <p:italic r:id="rId74"/>
      <p:boldItalic r:id="rId75"/>
    </p:embeddedFont>
    <p:embeddedFont>
      <p:font typeface="Calibri" pitchFamily="34" charset="0"/>
      <p:regular r:id="rId76"/>
      <p:bold r:id="rId77"/>
      <p:italic r:id="rId78"/>
      <p:boldItalic r:id="rId79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3399"/>
    <a:srgbClr val="00FF00"/>
    <a:srgbClr val="CC3399"/>
    <a:srgbClr val="CC9900"/>
    <a:srgbClr val="CC3300"/>
    <a:srgbClr val="66FFFF"/>
    <a:srgbClr val="5F5F5F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47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09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20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font" Target="fonts/font7.fntdata"/><Relationship Id="rId7" Type="http://schemas.openxmlformats.org/officeDocument/2006/relationships/slide" Target="slides/slide6.xml"/><Relationship Id="rId71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5.fntdata"/><Relationship Id="rId79" Type="http://schemas.openxmlformats.org/officeDocument/2006/relationships/font" Target="fonts/font10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3.fntdata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7673D-73E1-423C-9018-0AD7E153EBAE}" type="datetimeFigureOut">
              <a:rPr lang="en-US" smtClean="0"/>
              <a:pPr/>
              <a:t>10/31/2009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04562-4FC8-4A7E-B948-6E59C01C734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C04562-4FC8-4A7E-B948-6E59C01C734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0219A-641C-4635-9556-232E922C54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CEBC66-8E77-47BF-B96C-4418AEB9CF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A4680F-CB7A-4F7A-8015-5ED908D7CA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71FA8D-BDC6-4208-9775-ECCC30B001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AD9577-396A-418C-BE64-F2CBBB7812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4DC6DA-2102-46E0-8DB6-559DFA53C1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4C35B6-B7F8-4547-83F4-80D14E7AA6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698B0-6FD0-4BE0-B3A8-A35E26A4EC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D9BA6D-7C49-405B-9B0A-BF8F24B6CF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C2E979-A572-40E9-9BCB-9F2BA95B4F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5420E7-FC06-4DB4-972C-4197DD686F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25DDBF50-C495-4819-A084-9A14EC4BE36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1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2400" y="1981200"/>
            <a:ext cx="8839200" cy="1470025"/>
          </a:xfrm>
          <a:effectLst/>
        </p:spPr>
        <p:txBody>
          <a:bodyPr/>
          <a:lstStyle/>
          <a:p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animistas 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sus prácticas, y cómo evangelizarlos</a:t>
            </a:r>
            <a:endParaRPr lang="es-VE" sz="7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4102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</a:t>
            </a: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18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8288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7200" kern="0" dirty="0" smtClean="0">
                <a:effectLst>
                  <a:glow rad="139700">
                    <a:srgbClr val="000000"/>
                  </a:glow>
                </a:effectLst>
                <a:latin typeface="DF Calligraphic Ornaments LET"/>
                <a:ea typeface="+mj-ea"/>
                <a:cs typeface="+mj-cs"/>
              </a:rPr>
              <a:t>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ctrTitle"/>
          </p:nvPr>
        </p:nvSpPr>
        <p:spPr>
          <a:effectLst/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mundo animista de los espíritus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6195" name="Rectangle 3"/>
          <p:cNvSpPr>
            <a:spLocks noGrp="1" noChangeArrowheads="1"/>
          </p:cNvSpPr>
          <p:nvPr>
            <p:ph type="ctrTitle"/>
          </p:nvPr>
        </p:nvSpPr>
        <p:spPr>
          <a:effectLst/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Usualmente, Se dividen los espíritus en</a:t>
            </a:r>
            <a:br>
              <a:rPr lang="es-VE" sz="72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72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dos grupos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95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57200"/>
            <a:ext cx="9144000" cy="1470025"/>
          </a:xfrm>
          <a:effectLst/>
        </p:spPr>
        <p:txBody>
          <a:bodyPr/>
          <a:lstStyle/>
          <a:p>
            <a:r>
              <a:rPr lang="es-VE" sz="60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que siempre</a:t>
            </a:r>
            <a:br>
              <a:rPr lang="es-VE" sz="60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han sido espíritus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457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espíritus</a:t>
            </a:r>
            <a:b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 los muertos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3429000" y="0"/>
            <a:ext cx="762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1372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3400" y="5105400"/>
            <a:ext cx="8077200" cy="1470025"/>
          </a:xfrm>
          <a:effectLst/>
        </p:spPr>
        <p:txBody>
          <a:bodyPr/>
          <a:lstStyle/>
          <a:p>
            <a:r>
              <a:rPr lang="es-VE" sz="60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adoración de</a:t>
            </a:r>
            <a:br>
              <a:rPr lang="es-VE" sz="60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espíritus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3429000" y="0"/>
            <a:ext cx="762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4930775"/>
            <a:ext cx="8077200" cy="1470025"/>
          </a:xfrm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Motivo básico: controlar el poder sobrenatural, y usarlo para su beneficio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57200"/>
            <a:ext cx="9144000" cy="1470025"/>
          </a:xfrm>
          <a:effectLst/>
        </p:spPr>
        <p:txBody>
          <a:bodyPr/>
          <a:lstStyle/>
          <a:p>
            <a:r>
              <a:rPr lang="es-VE" sz="6000" dirty="0">
                <a:solidFill>
                  <a:srgbClr val="FFFF00"/>
                </a:solidFill>
                <a:effectLst>
                  <a:glow rad="139700">
                    <a:schemeClr val="tx1"/>
                  </a:glow>
                </a:effectLst>
                <a:latin typeface="Libra BT" pitchFamily="66" charset="0"/>
              </a:rPr>
              <a:t>Tres categorías de adoración de espíritus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930775"/>
            <a:ext cx="7772400" cy="1470025"/>
          </a:xfrm>
          <a:effectLst/>
        </p:spPr>
        <p:txBody>
          <a:bodyPr/>
          <a:lstStyle/>
          <a:p>
            <a:r>
              <a:rPr lang="es-VE" sz="80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naturismo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8246" name="Rectangle 6"/>
          <p:cNvSpPr>
            <a:spLocks noChangeArrowheads="1"/>
          </p:cNvSpPr>
          <p:nvPr/>
        </p:nvSpPr>
        <p:spPr bwMode="auto">
          <a:xfrm>
            <a:off x="0" y="48006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adoración de espíritus que siempre han sido espíritus, y que controlan la naturaleza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3429000" y="0"/>
            <a:ext cx="762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533400" y="4930775"/>
            <a:ext cx="8153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adoración de espíritus generales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3429000" y="0"/>
            <a:ext cx="762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1392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3400" y="5083175"/>
            <a:ext cx="8077200" cy="1470025"/>
          </a:xfrm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Viven en árboles, ríos, etc. Y deben ser aplacados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93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4930775"/>
            <a:ext cx="7772400" cy="1470025"/>
          </a:xfrm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228600">
                    <a:srgbClr val="000000"/>
                  </a:glow>
                </a:effectLst>
                <a:latin typeface="Libra BT" pitchFamily="66" charset="0"/>
              </a:rPr>
              <a:t>necrolatría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1622" name="Text Box 6"/>
          <p:cNvSpPr txBox="1">
            <a:spLocks noChangeArrowheads="1"/>
          </p:cNvSpPr>
          <p:nvPr/>
        </p:nvSpPr>
        <p:spPr bwMode="auto">
          <a:xfrm>
            <a:off x="4624811" y="6611779"/>
            <a:ext cx="238558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Richard Arthur Norton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0293" name="Text Box 5"/>
          <p:cNvSpPr txBox="1">
            <a:spLocks noChangeArrowheads="1"/>
          </p:cNvSpPr>
          <p:nvPr/>
        </p:nvSpPr>
        <p:spPr bwMode="auto">
          <a:xfrm>
            <a:off x="7094697" y="6019800"/>
            <a:ext cx="159210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Tiles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04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739775"/>
            <a:ext cx="9144000" cy="1470025"/>
          </a:xfrm>
          <a:effectLst/>
        </p:spPr>
        <p:txBody>
          <a:bodyPr/>
          <a:lstStyle/>
          <a:p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Por lo general, la adoración de los espíritus se hace en base a miedo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1752600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7287" name="Text Box 7"/>
          <p:cNvSpPr txBox="1">
            <a:spLocks noChangeArrowheads="1"/>
          </p:cNvSpPr>
          <p:nvPr/>
        </p:nvSpPr>
        <p:spPr bwMode="auto">
          <a:xfrm>
            <a:off x="6244532" y="5257800"/>
            <a:ext cx="168026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SloW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3429000" y="0"/>
            <a:ext cx="762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3400" y="4800600"/>
            <a:ext cx="8077200" cy="1470025"/>
          </a:xfrm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miedo más común del animista es el miedo del mundo de los espíritus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322643" y="3581400"/>
            <a:ext cx="162095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SloW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590954" y="3581400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7754" y="3581400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42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63775"/>
            <a:ext cx="77724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Algunas deficiencias del animismo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5239" name="Text Box 7"/>
          <p:cNvSpPr txBox="1">
            <a:spLocks noChangeArrowheads="1"/>
          </p:cNvSpPr>
          <p:nvPr/>
        </p:nvSpPr>
        <p:spPr bwMode="auto">
          <a:xfrm>
            <a:off x="4479925" y="62849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3366" name="Rectangle 6"/>
          <p:cNvSpPr>
            <a:spLocks noChangeArrowheads="1"/>
          </p:cNvSpPr>
          <p:nvPr/>
        </p:nvSpPr>
        <p:spPr bwMode="auto">
          <a:xfrm>
            <a:off x="1968500" y="6602413"/>
            <a:ext cx="1917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Pfctdayelise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4479925" y="62849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0" y="6611779"/>
            <a:ext cx="191911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BDean1963 / Wikimedia Commons</a:t>
            </a:r>
          </a:p>
        </p:txBody>
      </p:sp>
      <p:sp>
        <p:nvSpPr>
          <p:cNvPr id="64521" name="Text Box 9"/>
          <p:cNvSpPr txBox="1">
            <a:spLocks noChangeArrowheads="1"/>
          </p:cNvSpPr>
          <p:nvPr/>
        </p:nvSpPr>
        <p:spPr bwMode="auto">
          <a:xfrm>
            <a:off x="3810000" y="6611779"/>
            <a:ext cx="187262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Jon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Radoff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5542" name="Text Box 6"/>
          <p:cNvSpPr txBox="1">
            <a:spLocks noChangeArrowheads="1"/>
          </p:cNvSpPr>
          <p:nvPr/>
        </p:nvSpPr>
        <p:spPr bwMode="auto">
          <a:xfrm>
            <a:off x="7345225" y="6611779"/>
            <a:ext cx="1951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Franz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Luthi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65545" name="Text Box 9"/>
          <p:cNvSpPr txBox="1">
            <a:spLocks noChangeArrowheads="1"/>
          </p:cNvSpPr>
          <p:nvPr/>
        </p:nvSpPr>
        <p:spPr bwMode="auto">
          <a:xfrm>
            <a:off x="0" y="6611779"/>
            <a:ext cx="189186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Franz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Luthi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8309" name="Text Box 5"/>
          <p:cNvSpPr txBox="1">
            <a:spLocks noChangeArrowheads="1"/>
          </p:cNvSpPr>
          <p:nvPr/>
        </p:nvSpPr>
        <p:spPr bwMode="auto">
          <a:xfrm>
            <a:off x="7315200" y="6611779"/>
            <a:ext cx="189987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Mr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Aaron P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93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644775"/>
            <a:ext cx="7772400" cy="1470025"/>
          </a:xfrm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cómo evangelizar</a:t>
            </a:r>
            <a:b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hacer discípulos entre animistas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311775"/>
            <a:ext cx="9144000" cy="1470025"/>
          </a:xfrm>
          <a:effectLst/>
        </p:spPr>
        <p:txBody>
          <a:bodyPr/>
          <a:lstStyle/>
          <a:p>
            <a:r>
              <a:rPr lang="es-VE" sz="6000" dirty="0" smtClean="0">
                <a:solidFill>
                  <a:srgbClr val="FFFF00"/>
                </a:solidFill>
                <a:effectLst>
                  <a:glow rad="228600">
                    <a:srgbClr val="000000"/>
                  </a:glow>
                </a:effectLst>
                <a:latin typeface="Libra BT" pitchFamily="66" charset="0"/>
              </a:rPr>
              <a:t>Entender cosmovisiones</a:t>
            </a:r>
            <a:endParaRPr lang="es-VE" sz="6000" dirty="0">
              <a:solidFill>
                <a:srgbClr val="FFFF00"/>
              </a:solidFill>
              <a:effectLst>
                <a:glow rad="2286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4930775"/>
            <a:ext cx="7772400" cy="1470025"/>
          </a:xfrm>
          <a:effectLst/>
        </p:spPr>
        <p:txBody>
          <a:bodyPr/>
          <a:lstStyle/>
          <a:p>
            <a:r>
              <a:rPr lang="es-VE" sz="6000" dirty="0" smtClean="0">
                <a:solidFill>
                  <a:srgbClr val="FFFF00"/>
                </a:solidFill>
                <a:effectLst>
                  <a:glow rad="228600">
                    <a:srgbClr val="000000"/>
                  </a:glow>
                </a:effectLst>
                <a:latin typeface="Libra BT" pitchFamily="66" charset="0"/>
              </a:rPr>
              <a:t>Examinar las necesidades sentidas</a:t>
            </a:r>
            <a:endParaRPr lang="es-VE" sz="6000" dirty="0">
              <a:solidFill>
                <a:srgbClr val="FFFF00"/>
              </a:solidFill>
              <a:effectLst>
                <a:glow rad="2286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1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17903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5029200"/>
            <a:ext cx="7772400" cy="1470025"/>
          </a:xfrm>
          <a:effectLst/>
        </p:spPr>
        <p:txBody>
          <a:bodyPr/>
          <a:lstStyle/>
          <a:p>
            <a:r>
              <a:rPr lang="es-VE" sz="6000" dirty="0" smtClean="0">
                <a:solidFill>
                  <a:srgbClr val="FFFF00"/>
                </a:solidFill>
                <a:effectLst>
                  <a:glow rad="228600">
                    <a:srgbClr val="000000"/>
                  </a:glow>
                </a:effectLst>
                <a:latin typeface="Libra BT" pitchFamily="66" charset="0"/>
              </a:rPr>
              <a:t>La Biblia resuelve mejor sus problemas</a:t>
            </a:r>
            <a:endParaRPr lang="es-VE" sz="6000" dirty="0">
              <a:solidFill>
                <a:srgbClr val="FFFF00"/>
              </a:solidFill>
              <a:effectLst>
                <a:glow rad="2286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3430" name="Text Box 6"/>
          <p:cNvSpPr txBox="1">
            <a:spLocks noChangeArrowheads="1"/>
          </p:cNvSpPr>
          <p:nvPr/>
        </p:nvSpPr>
        <p:spPr bwMode="auto">
          <a:xfrm>
            <a:off x="0" y="6611779"/>
            <a:ext cx="191911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BDean1963 / Wikimedia Commons</a:t>
            </a:r>
          </a:p>
        </p:txBody>
      </p:sp>
      <p:sp>
        <p:nvSpPr>
          <p:cNvPr id="103432" name="Text Box 8"/>
          <p:cNvSpPr txBox="1">
            <a:spLocks noChangeArrowheads="1"/>
          </p:cNvSpPr>
          <p:nvPr/>
        </p:nvSpPr>
        <p:spPr bwMode="auto">
          <a:xfrm>
            <a:off x="3810000" y="6611779"/>
            <a:ext cx="187262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Jon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Radoff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5029200"/>
            <a:ext cx="7772400" cy="1470025"/>
          </a:xfrm>
          <a:effectLst/>
        </p:spPr>
        <p:txBody>
          <a:bodyPr/>
          <a:lstStyle/>
          <a:p>
            <a:r>
              <a:rPr lang="es-VE" sz="6000" dirty="0" smtClean="0">
                <a:solidFill>
                  <a:srgbClr val="FFFF00"/>
                </a:solidFill>
                <a:effectLst>
                  <a:glow rad="228600">
                    <a:srgbClr val="000000"/>
                  </a:glow>
                </a:effectLst>
                <a:latin typeface="Libra BT" pitchFamily="66" charset="0"/>
              </a:rPr>
              <a:t>La Biblia resuelve mejor sus problemas</a:t>
            </a:r>
            <a:endParaRPr lang="es-VE" sz="6000" dirty="0">
              <a:solidFill>
                <a:srgbClr val="FFFF00"/>
              </a:solidFill>
              <a:effectLst>
                <a:glow rad="2286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5083175"/>
            <a:ext cx="7772400" cy="1470025"/>
          </a:xfrm>
          <a:effectLst/>
        </p:spPr>
        <p:txBody>
          <a:bodyPr/>
          <a:lstStyle/>
          <a:p>
            <a:r>
              <a:rPr lang="es-VE" sz="6000" dirty="0" smtClean="0">
                <a:solidFill>
                  <a:srgbClr val="FFFF00"/>
                </a:solidFill>
                <a:effectLst>
                  <a:glow rad="228600">
                    <a:srgbClr val="000000"/>
                  </a:glow>
                </a:effectLst>
                <a:latin typeface="Libra BT" pitchFamily="66" charset="0"/>
              </a:rPr>
              <a:t>Comunicar las escrituras</a:t>
            </a:r>
            <a:endParaRPr lang="es-VE" sz="6000" dirty="0">
              <a:solidFill>
                <a:srgbClr val="FFFF00"/>
              </a:solidFill>
              <a:effectLst>
                <a:glow rad="2286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7592" name="Rectangle 8"/>
          <p:cNvSpPr>
            <a:spLocks noChangeArrowheads="1"/>
          </p:cNvSpPr>
          <p:nvPr/>
        </p:nvSpPr>
        <p:spPr bwMode="auto">
          <a:xfrm>
            <a:off x="0" y="0"/>
            <a:ext cx="9144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buNone/>
            </a:pPr>
            <a:r>
              <a:rPr lang="es-VE" sz="5000" dirty="0">
                <a:solidFill>
                  <a:srgbClr val="FFFF00"/>
                </a:solidFill>
                <a:latin typeface="Libra BT" pitchFamily="66" charset="0"/>
              </a:rPr>
              <a:t>Hay un solo dios, creador y señor, que no puede ser manejado o controlado,</a:t>
            </a:r>
            <a:br>
              <a:rPr lang="es-VE" sz="5000" dirty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000" dirty="0">
                <a:solidFill>
                  <a:srgbClr val="FFFF00"/>
                </a:solidFill>
                <a:latin typeface="Libra BT" pitchFamily="66" charset="0"/>
              </a:rPr>
              <a:t>y que nos ama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5717" name="Rectangle 5"/>
          <p:cNvSpPr>
            <a:spLocks noChangeArrowheads="1"/>
          </p:cNvSpPr>
          <p:nvPr/>
        </p:nvSpPr>
        <p:spPr bwMode="auto">
          <a:xfrm>
            <a:off x="381000" y="0"/>
            <a:ext cx="449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Toda forma de idolatría ofende a dios, quien la castiga fuertemente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6741" name="Rectangle 5"/>
          <p:cNvSpPr>
            <a:spLocks noChangeArrowheads="1"/>
          </p:cNvSpPr>
          <p:nvPr/>
        </p:nvSpPr>
        <p:spPr bwMode="auto">
          <a:xfrm>
            <a:off x="0" y="0"/>
            <a:ext cx="9144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buNone/>
            </a:pPr>
            <a:r>
              <a:rPr lang="es-VE" sz="5000" dirty="0">
                <a:solidFill>
                  <a:srgbClr val="FFFF00"/>
                </a:solidFill>
                <a:latin typeface="Libra BT" pitchFamily="66" charset="0"/>
              </a:rPr>
              <a:t>Somos criaturas hechas por dios, guiadas por él, y separadas de él por nuestros pecados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0" y="0"/>
            <a:ext cx="914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buNone/>
            </a:pPr>
            <a:r>
              <a:rPr lang="es-VE" sz="4400" dirty="0">
                <a:solidFill>
                  <a:srgbClr val="FFFF00"/>
                </a:solidFill>
                <a:latin typeface="Libra BT" pitchFamily="66" charset="0"/>
              </a:rPr>
              <a:t>En Jesús, Dios ha venido al hombre, a través de su muerte y </a:t>
            </a:r>
            <a:r>
              <a:rPr lang="es-VE" sz="4400" dirty="0" err="1">
                <a:solidFill>
                  <a:srgbClr val="FFFF00"/>
                </a:solidFill>
                <a:latin typeface="Libra BT" pitchFamily="66" charset="0"/>
              </a:rPr>
              <a:t>resurrec-ción</a:t>
            </a:r>
            <a:r>
              <a:rPr lang="es-VE" sz="4400" dirty="0">
                <a:solidFill>
                  <a:srgbClr val="FFFF00"/>
                </a:solidFill>
                <a:latin typeface="Libra BT" pitchFamily="66" charset="0"/>
              </a:rPr>
              <a:t> hay perdón y reconciliación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029200"/>
            <a:ext cx="914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poder, amor y</a:t>
            </a:r>
            <a:br>
              <a:rPr lang="es-VE" sz="5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misericordia de dios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16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-22225"/>
            <a:ext cx="7772400" cy="1470025"/>
          </a:xfrm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poder de dios</a:t>
            </a:r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7534264" y="6611779"/>
            <a:ext cx="160973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Cortesía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NASA / JPL - Caltech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39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06375"/>
            <a:ext cx="9144000" cy="2155825"/>
          </a:xfrm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El amor y la misericordia de dios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59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14800" y="206375"/>
            <a:ext cx="5029200" cy="6651625"/>
          </a:xfrm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El poder, amor y la misericordia de dios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0" y="5105400"/>
            <a:ext cx="9144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Mostrarle la</a:t>
            </a:r>
            <a:br>
              <a:rPr lang="es-VE" sz="5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pertinencia del evangelio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9813" name="Rectangle 5"/>
          <p:cNvSpPr>
            <a:spLocks noChangeArrowheads="1"/>
          </p:cNvSpPr>
          <p:nvPr/>
        </p:nvSpPr>
        <p:spPr bwMode="auto">
          <a:xfrm>
            <a:off x="0" y="5105400"/>
            <a:ext cx="9144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Creación, salvación, reconciliación y la vida futura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0" y="5334000"/>
            <a:ext cx="9144000" cy="1524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119813" name="Rectangle 5"/>
          <p:cNvSpPr>
            <a:spLocks noChangeArrowheads="1"/>
          </p:cNvSpPr>
          <p:nvPr/>
        </p:nvSpPr>
        <p:spPr bwMode="auto">
          <a:xfrm>
            <a:off x="304800" y="5105400"/>
            <a:ext cx="8534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Sanidad, direcci</a:t>
            </a:r>
            <a:r>
              <a:rPr lang="es-VE" sz="50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ón, protección y poder divino</a:t>
            </a:r>
            <a:endParaRPr lang="es-VE" sz="5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0" y="5334000"/>
            <a:ext cx="9144000" cy="1524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119813" name="Rectangle 5"/>
          <p:cNvSpPr>
            <a:spLocks noChangeArrowheads="1"/>
          </p:cNvSpPr>
          <p:nvPr/>
        </p:nvSpPr>
        <p:spPr bwMode="auto">
          <a:xfrm>
            <a:off x="0" y="5105400"/>
            <a:ext cx="9144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Historia, relaciones inter-personales y la naturaleza</a:t>
            </a:r>
            <a:endParaRPr lang="es-VE" sz="5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-45832" y="5065776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Board,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602368" y="5065776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Board,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4758" name="Rectangle 6"/>
          <p:cNvSpPr>
            <a:spLocks noChangeArrowheads="1"/>
          </p:cNvSpPr>
          <p:nvPr/>
        </p:nvSpPr>
        <p:spPr bwMode="auto">
          <a:xfrm>
            <a:off x="0" y="4549775"/>
            <a:ext cx="9144000" cy="215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7200" dirty="0">
                <a:solidFill>
                  <a:srgbClr val="FFFF00"/>
                </a:solidFill>
                <a:latin typeface="Libra BT" pitchFamily="66" charset="0"/>
              </a:rPr>
              <a:t>Enfatizar la</a:t>
            </a:r>
            <a:br>
              <a:rPr lang="es-VE" sz="7200" dirty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7200" dirty="0">
                <a:solidFill>
                  <a:srgbClr val="FFFF00"/>
                </a:solidFill>
                <a:latin typeface="Libra BT" pitchFamily="66" charset="0"/>
              </a:rPr>
              <a:t>persona de </a:t>
            </a:r>
            <a:r>
              <a:rPr lang="es-VE" sz="7200" dirty="0" smtClean="0">
                <a:solidFill>
                  <a:srgbClr val="FFFF00"/>
                </a:solidFill>
                <a:latin typeface="Libra BT" pitchFamily="66" charset="0"/>
              </a:rPr>
              <a:t>Cristo</a:t>
            </a:r>
            <a:endParaRPr lang="es-VE" sz="7200" dirty="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5782" name="Rectangle 6"/>
          <p:cNvSpPr>
            <a:spLocks noChangeArrowheads="1"/>
          </p:cNvSpPr>
          <p:nvPr/>
        </p:nvSpPr>
        <p:spPr bwMode="auto">
          <a:xfrm>
            <a:off x="0" y="-76200"/>
            <a:ext cx="9144000" cy="215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desafío de un nuevo estilo de vida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6806" name="Rectangle 6"/>
          <p:cNvSpPr>
            <a:spLocks noChangeArrowheads="1"/>
          </p:cNvSpPr>
          <p:nvPr/>
        </p:nvSpPr>
        <p:spPr bwMode="auto">
          <a:xfrm>
            <a:off x="0" y="5311775"/>
            <a:ext cx="9144000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comunidad de creyentes en vez de la desintegración social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0" y="6643688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Board,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</a:p>
        </p:txBody>
      </p:sp>
      <p:sp>
        <p:nvSpPr>
          <p:cNvPr id="77831" name="Rectangle 7"/>
          <p:cNvSpPr>
            <a:spLocks noChangeArrowheads="1"/>
          </p:cNvSpPr>
          <p:nvPr/>
        </p:nvSpPr>
        <p:spPr bwMode="auto">
          <a:xfrm>
            <a:off x="0" y="-152400"/>
            <a:ext cx="9144000" cy="17526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>
                <a:solidFill>
                  <a:srgbClr val="FFFF00"/>
                </a:solidFill>
                <a:latin typeface="Libra BT" pitchFamily="66" charset="0"/>
              </a:rPr>
              <a:t>Cambiar temor por</a:t>
            </a:r>
            <a:br>
              <a:rPr lang="es-VE" sz="6000" dirty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000" dirty="0">
                <a:solidFill>
                  <a:srgbClr val="FFFF00"/>
                </a:solidFill>
                <a:latin typeface="Libra BT" pitchFamily="66" charset="0"/>
              </a:rPr>
              <a:t>Fe y confianza en Dios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8854" name="Text Box 6"/>
          <p:cNvSpPr txBox="1">
            <a:spLocks noChangeArrowheads="1"/>
          </p:cNvSpPr>
          <p:nvPr/>
        </p:nvSpPr>
        <p:spPr bwMode="auto">
          <a:xfrm>
            <a:off x="6812168" y="6611779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Board,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</a:p>
        </p:txBody>
      </p:sp>
      <p:sp>
        <p:nvSpPr>
          <p:cNvPr id="78856" name="Rectangle 8"/>
          <p:cNvSpPr>
            <a:spLocks noChangeArrowheads="1"/>
          </p:cNvSpPr>
          <p:nvPr/>
        </p:nvSpPr>
        <p:spPr bwMode="auto">
          <a:xfrm>
            <a:off x="0" y="54864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>
                <a:solidFill>
                  <a:srgbClr val="FFFF00"/>
                </a:solidFill>
                <a:latin typeface="Libra BT" pitchFamily="66" charset="0"/>
              </a:rPr>
              <a:t>Traducir las Escrituras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0" y="50292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Comunicar dentro</a:t>
            </a:r>
            <a:b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del ámbito cultural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0" y="6251575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International Mission Board,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1926" name="Rectangle 6"/>
          <p:cNvSpPr>
            <a:spLocks noChangeArrowheads="1"/>
          </p:cNvSpPr>
          <p:nvPr/>
        </p:nvSpPr>
        <p:spPr bwMode="auto">
          <a:xfrm>
            <a:off x="0" y="-76200"/>
            <a:ext cx="9144000" cy="18288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 smtClean="0">
                <a:solidFill>
                  <a:srgbClr val="FFFF00"/>
                </a:solidFill>
                <a:latin typeface="Libra BT" pitchFamily="66" charset="0"/>
              </a:rPr>
              <a:t>Usar </a:t>
            </a:r>
            <a:r>
              <a:rPr lang="es-VE" sz="6000" dirty="0">
                <a:solidFill>
                  <a:srgbClr val="FFFF00"/>
                </a:solidFill>
                <a:latin typeface="Libra BT" pitchFamily="66" charset="0"/>
              </a:rPr>
              <a:t>relatos,</a:t>
            </a:r>
            <a:br>
              <a:rPr lang="es-VE" sz="6000" dirty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000" dirty="0">
                <a:solidFill>
                  <a:srgbClr val="FFFF00"/>
                </a:solidFill>
                <a:latin typeface="Libra BT" pitchFamily="66" charset="0"/>
              </a:rPr>
              <a:t>parábolas y analogías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2950" name="Rectangle 6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Amar y orar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0" y="5867400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Board,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</a:p>
        </p:txBody>
      </p:sp>
      <p:sp>
        <p:nvSpPr>
          <p:cNvPr id="83975" name="Rectangle 7"/>
          <p:cNvSpPr>
            <a:spLocks noChangeArrowheads="1"/>
          </p:cNvSpPr>
          <p:nvPr/>
        </p:nvSpPr>
        <p:spPr bwMode="auto">
          <a:xfrm>
            <a:off x="0" y="60198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>
                <a:solidFill>
                  <a:srgbClr val="FFFF00"/>
                </a:solidFill>
                <a:latin typeface="Libra BT" pitchFamily="66" charset="0"/>
              </a:rPr>
              <a:t>Formar amistades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4998" name="Rectangle 6"/>
          <p:cNvSpPr>
            <a:spLocks noChangeArrowheads="1"/>
          </p:cNvSpPr>
          <p:nvPr/>
        </p:nvSpPr>
        <p:spPr bwMode="auto">
          <a:xfrm>
            <a:off x="0" y="5029200"/>
            <a:ext cx="9144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Vivir una fe</a:t>
            </a:r>
            <a:b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genuina personal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6021" name="Text Box 5"/>
          <p:cNvSpPr txBox="1">
            <a:spLocks noChangeArrowheads="1"/>
          </p:cNvSpPr>
          <p:nvPr/>
        </p:nvSpPr>
        <p:spPr bwMode="auto">
          <a:xfrm>
            <a:off x="0" y="6611779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Board,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0" y="-182563"/>
            <a:ext cx="9144000" cy="990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Preparar para una decisión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7046" name="Rectangle 6"/>
          <p:cNvSpPr>
            <a:spLocks noChangeArrowheads="1"/>
          </p:cNvSpPr>
          <p:nvPr/>
        </p:nvSpPr>
        <p:spPr bwMode="auto">
          <a:xfrm>
            <a:off x="0" y="58674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Proveer discipulado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2886" name="Rectangle 6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Capacitar a futuros líderes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buFont typeface="Wingdings" pitchFamily="2" charset="2"/>
              <a:buNone/>
            </a:pPr>
            <a:endParaRPr lang="es-VE" sz="4800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buFont typeface="Wingdings" pitchFamily="2" charset="2"/>
              <a:buNone/>
            </a:pPr>
            <a:endParaRPr lang="es-VE" sz="1000" i="1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2010 William F. Ritchey</a:t>
            </a:r>
            <a:endParaRPr lang="es-VE" sz="3400" dirty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82" name="Rectangle 2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10240</TotalTime>
  <Words>627</Words>
  <Application>Microsoft Office PowerPoint</Application>
  <PresentationFormat>On-screen Show (4:3)</PresentationFormat>
  <Paragraphs>96</Paragraphs>
  <Slides>67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4" baseType="lpstr">
      <vt:lpstr>Arial</vt:lpstr>
      <vt:lpstr>Libra BT</vt:lpstr>
      <vt:lpstr>Wingdings</vt:lpstr>
      <vt:lpstr>DF Calligraphic Ornaments LET</vt:lpstr>
      <vt:lpstr>Arial Narrow</vt:lpstr>
      <vt:lpstr>Calibri</vt:lpstr>
      <vt:lpstr>Default Design</vt:lpstr>
      <vt:lpstr>Los animistas   sus prácticas, y cómo evangelizarlos</vt:lpstr>
      <vt:lpstr>El mundo animista de los espíritus</vt:lpstr>
      <vt:lpstr>Usualmente, Se dividen los espíritus en dos grupos</vt:lpstr>
      <vt:lpstr>Los que siempre han sido espíritus</vt:lpstr>
      <vt:lpstr>Slide 5</vt:lpstr>
      <vt:lpstr>La adoración de los espíritus</vt:lpstr>
      <vt:lpstr>Motivo básico: controlar el poder sobrenatural, y usarlo para su beneficio</vt:lpstr>
      <vt:lpstr>Tres categorías de adoración de espíritus</vt:lpstr>
      <vt:lpstr>naturismo</vt:lpstr>
      <vt:lpstr>Slide 10</vt:lpstr>
      <vt:lpstr>Slide 11</vt:lpstr>
      <vt:lpstr>Viven en árboles, ríos, etc. Y deben ser aplacados</vt:lpstr>
      <vt:lpstr>Slide 13</vt:lpstr>
      <vt:lpstr>necrolatría</vt:lpstr>
      <vt:lpstr>Slide 15</vt:lpstr>
      <vt:lpstr>Slide 16</vt:lpstr>
      <vt:lpstr>Slide 17</vt:lpstr>
      <vt:lpstr>Slide 18</vt:lpstr>
      <vt:lpstr>Por lo general, la adoración de los espíritus se hace en base a miedo</vt:lpstr>
      <vt:lpstr>Slide 20</vt:lpstr>
      <vt:lpstr>Slide 21</vt:lpstr>
      <vt:lpstr>Slide 22</vt:lpstr>
      <vt:lpstr>El miedo más común del animista es el miedo del mundo de los espíritus</vt:lpstr>
      <vt:lpstr>Slide 24</vt:lpstr>
      <vt:lpstr>Algunas deficiencias del animismo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cómo evangelizar y hacer discípulos entre animistas</vt:lpstr>
      <vt:lpstr>Entender cosmovisiones</vt:lpstr>
      <vt:lpstr>Examinar las necesidades sentidas</vt:lpstr>
      <vt:lpstr>Slide 36</vt:lpstr>
      <vt:lpstr>La Biblia resuelve mejor sus problemas</vt:lpstr>
      <vt:lpstr>La Biblia resuelve mejor sus problemas</vt:lpstr>
      <vt:lpstr>Comunicar las escrituras</vt:lpstr>
      <vt:lpstr>Slide 40</vt:lpstr>
      <vt:lpstr>Slide 41</vt:lpstr>
      <vt:lpstr>Slide 42</vt:lpstr>
      <vt:lpstr>Slide 43</vt:lpstr>
      <vt:lpstr>Slide 44</vt:lpstr>
      <vt:lpstr>El poder de dios</vt:lpstr>
      <vt:lpstr>El amor y la misericordia de dios</vt:lpstr>
      <vt:lpstr>El poder, amor y la misericordia de dios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09 Presentación visual - parte B (los animistas - sus prácticas, y cómo evangelizarlos)</dc:title>
  <dc:creator>William Ritchey</dc:creator>
  <cp:lastModifiedBy>William Ritchey</cp:lastModifiedBy>
  <cp:revision>331</cp:revision>
  <dcterms:created xsi:type="dcterms:W3CDTF">2007-11-13T16:31:37Z</dcterms:created>
  <dcterms:modified xsi:type="dcterms:W3CDTF">2009-11-01T00:38:34Z</dcterms:modified>
</cp:coreProperties>
</file>