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53"/>
  </p:notesMasterIdLst>
  <p:sldIdLst>
    <p:sldId id="1710" r:id="rId2"/>
    <p:sldId id="1579" r:id="rId3"/>
    <p:sldId id="1580" r:id="rId4"/>
    <p:sldId id="1581" r:id="rId5"/>
    <p:sldId id="1582" r:id="rId6"/>
    <p:sldId id="1583" r:id="rId7"/>
    <p:sldId id="1584" r:id="rId8"/>
    <p:sldId id="1585" r:id="rId9"/>
    <p:sldId id="1586" r:id="rId10"/>
    <p:sldId id="1587" r:id="rId11"/>
    <p:sldId id="1588" r:id="rId12"/>
    <p:sldId id="1683" r:id="rId13"/>
    <p:sldId id="1590" r:id="rId14"/>
    <p:sldId id="1591" r:id="rId15"/>
    <p:sldId id="1592" r:id="rId16"/>
    <p:sldId id="1593" r:id="rId17"/>
    <p:sldId id="1594" r:id="rId18"/>
    <p:sldId id="1595" r:id="rId19"/>
    <p:sldId id="1596" r:id="rId20"/>
    <p:sldId id="1597" r:id="rId21"/>
    <p:sldId id="1598" r:id="rId22"/>
    <p:sldId id="1599" r:id="rId23"/>
    <p:sldId id="1600" r:id="rId24"/>
    <p:sldId id="1601" r:id="rId25"/>
    <p:sldId id="1602" r:id="rId26"/>
    <p:sldId id="1603" r:id="rId27"/>
    <p:sldId id="1604" r:id="rId28"/>
    <p:sldId id="1702" r:id="rId29"/>
    <p:sldId id="1605" r:id="rId30"/>
    <p:sldId id="1606" r:id="rId31"/>
    <p:sldId id="1607" r:id="rId32"/>
    <p:sldId id="1608" r:id="rId33"/>
    <p:sldId id="1711" r:id="rId34"/>
    <p:sldId id="1712" r:id="rId35"/>
    <p:sldId id="1713" r:id="rId36"/>
    <p:sldId id="1714" r:id="rId37"/>
    <p:sldId id="1609" r:id="rId38"/>
    <p:sldId id="1610" r:id="rId39"/>
    <p:sldId id="1715" r:id="rId40"/>
    <p:sldId id="1716" r:id="rId41"/>
    <p:sldId id="1611" r:id="rId42"/>
    <p:sldId id="1612" r:id="rId43"/>
    <p:sldId id="1613" r:id="rId44"/>
    <p:sldId id="1614" r:id="rId45"/>
    <p:sldId id="1615" r:id="rId46"/>
    <p:sldId id="1616" r:id="rId47"/>
    <p:sldId id="1617" r:id="rId48"/>
    <p:sldId id="1618" r:id="rId49"/>
    <p:sldId id="1619" r:id="rId50"/>
    <p:sldId id="1709" r:id="rId51"/>
    <p:sldId id="1451" r:id="rId52"/>
  </p:sldIdLst>
  <p:sldSz cx="9144000" cy="6858000" type="screen4x3"/>
  <p:notesSz cx="6858000" cy="9144000"/>
  <p:embeddedFontLst>
    <p:embeddedFont>
      <p:font typeface="Libra BT" pitchFamily="66" charset="0"/>
      <p:regular r:id="rId54"/>
    </p:embeddedFont>
    <p:embeddedFont>
      <p:font typeface="DF Calligraphic Ornaments LET" pitchFamily="2" charset="2"/>
      <p:regular r:id="rId55"/>
    </p:embeddedFont>
    <p:embeddedFont>
      <p:font typeface="Arial Narrow" pitchFamily="34" charset="0"/>
      <p:regular r:id="rId56"/>
      <p:bold r:id="rId57"/>
      <p:italic r:id="rId58"/>
      <p:boldItalic r:id="rId59"/>
    </p:embeddedFont>
    <p:embeddedFont>
      <p:font typeface="Calibri" pitchFamily="34" charset="0"/>
      <p:regular r:id="rId60"/>
      <p:bold r:id="rId61"/>
      <p:italic r:id="rId62"/>
      <p:boldItalic r:id="rId63"/>
    </p:embeddedFont>
  </p:embeddedFontLst>
  <p:defaultTextStyle>
    <a:defPPr>
      <a:defRPr lang="en-US"/>
    </a:defPPr>
    <a:lvl1pPr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3399"/>
    <a:srgbClr val="00FF00"/>
    <a:srgbClr val="CC3399"/>
    <a:srgbClr val="CC9900"/>
    <a:srgbClr val="CC3300"/>
    <a:srgbClr val="66FFFF"/>
    <a:srgbClr val="5F5F5F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47" autoAdjust="0"/>
    <p:restoredTop sz="94728" autoAdjust="0"/>
  </p:normalViewPr>
  <p:slideViewPr>
    <p:cSldViewPr>
      <p:cViewPr varScale="1">
        <p:scale>
          <a:sx n="66" d="100"/>
          <a:sy n="66" d="100"/>
        </p:scale>
        <p:origin x="-109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120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2.fntdata"/><Relationship Id="rId63" Type="http://schemas.openxmlformats.org/officeDocument/2006/relationships/font" Target="fonts/font10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5.fntdata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4.fntdata"/><Relationship Id="rId61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7.fntdata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3.fntdata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6.fntdata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.fntdata"/><Relationship Id="rId62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27673D-73E1-423C-9018-0AD7E153EBAE}" type="datetimeFigureOut">
              <a:rPr lang="en-US" smtClean="0"/>
              <a:pPr/>
              <a:t>10/31/2009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C04562-4FC8-4A7E-B948-6E59C01C734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20219A-641C-4635-9556-232E922C54B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CEBC66-8E77-47BF-B96C-4418AEB9CF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A4680F-CB7A-4F7A-8015-5ED908D7CA2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71FA8D-BDC6-4208-9775-ECCC30B001D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AD9577-396A-418C-BE64-F2CBBB78124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4DC6DA-2102-46E0-8DB6-559DFA53C1E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4C35B6-B7F8-4547-83F4-80D14E7AA6B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D698B0-6FD0-4BE0-B3A8-A35E26A4EC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D9BA6D-7C49-405B-9B0A-BF8F24B6CFF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C2E979-A572-40E9-9BCB-9F2BA95B4F2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5420E7-FC06-4DB4-972C-4197DD686F3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fld id="{25DDBF50-C495-4819-A084-9A14EC4BE36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9117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1981200"/>
            <a:ext cx="9144000" cy="1470025"/>
          </a:xfrm>
          <a:effectLst/>
        </p:spPr>
        <p:txBody>
          <a:bodyPr/>
          <a:lstStyle/>
          <a:p>
            <a:r>
              <a:rPr lang="es-VE" sz="8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Los </a:t>
            </a:r>
            <a:r>
              <a:rPr lang="es-VE" sz="8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animistas </a:t>
            </a:r>
            <a:r>
              <a:rPr lang="es-VE" sz="7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/>
            </a:r>
            <a:br>
              <a:rPr lang="es-VE" sz="7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6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/>
            </a:r>
            <a:br>
              <a:rPr lang="es-VE" sz="6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7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introducci</a:t>
            </a:r>
            <a:r>
              <a:rPr lang="es-VE" sz="7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ón y s</a:t>
            </a:r>
            <a:r>
              <a:rPr lang="es-VE" sz="7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us creencias principales</a:t>
            </a:r>
            <a:endParaRPr lang="es-VE" sz="72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41020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s-VE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rgbClr val="000000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Página </a:t>
            </a:r>
            <a:r>
              <a:rPr lang="es-VE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rgbClr val="000000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17</a:t>
            </a:r>
            <a:endParaRPr lang="en-U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01600">
                  <a:srgbClr val="000000"/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82880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7200" kern="0" dirty="0" smtClean="0">
                <a:effectLst>
                  <a:glow rad="139700">
                    <a:srgbClr val="000000"/>
                  </a:glow>
                </a:effectLst>
                <a:latin typeface="DF Calligraphic Ornaments LET"/>
                <a:ea typeface="+mj-ea"/>
                <a:cs typeface="+mj-cs"/>
              </a:rPr>
              <a:t>N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0" y="6632575"/>
            <a:ext cx="192713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Nomadtales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7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0" y="32766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25000" dirty="0">
                <a:solidFill>
                  <a:srgbClr val="FFFF00"/>
                </a:solidFill>
                <a:effectLst>
                  <a:glow rad="101600">
                    <a:srgbClr val="000000"/>
                  </a:glow>
                </a:effectLst>
                <a:latin typeface="Libra BT" pitchFamily="66" charset="0"/>
              </a:rPr>
              <a:t>40%</a:t>
            </a: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0" y="6632575"/>
            <a:ext cx="192713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Nomadtales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7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204" name="Text Box 12"/>
          <p:cNvSpPr txBox="1">
            <a:spLocks noChangeArrowheads="1"/>
          </p:cNvSpPr>
          <p:nvPr/>
        </p:nvSpPr>
        <p:spPr bwMode="auto">
          <a:xfrm>
            <a:off x="6203772" y="6611779"/>
            <a:ext cx="294022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Valter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Campanato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,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Agencia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Brazil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204" name="Text Box 12"/>
          <p:cNvSpPr txBox="1">
            <a:spLocks noChangeArrowheads="1"/>
          </p:cNvSpPr>
          <p:nvPr/>
        </p:nvSpPr>
        <p:spPr bwMode="auto">
          <a:xfrm>
            <a:off x="6203772" y="6611779"/>
            <a:ext cx="294022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Valter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Campanato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,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Agencia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Brazil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7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662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416175"/>
            <a:ext cx="7772400" cy="1470025"/>
          </a:xfrm>
          <a:effectLst/>
        </p:spPr>
        <p:txBody>
          <a:bodyPr/>
          <a:lstStyle/>
          <a:p>
            <a: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algunas de</a:t>
            </a:r>
            <a:b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las creencias principales</a:t>
            </a:r>
            <a:b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del animismo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8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7024509" y="6611779"/>
            <a:ext cx="211949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Steve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Jurvetson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11275" name="Rectangle 11"/>
          <p:cNvSpPr>
            <a:spLocks noChangeArrowheads="1"/>
          </p:cNvSpPr>
          <p:nvPr/>
        </p:nvSpPr>
        <p:spPr bwMode="auto">
          <a:xfrm>
            <a:off x="0" y="2286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6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1. Toda </a:t>
            </a:r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realidad tiene la misma esencia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8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297" name="Rectangle 9"/>
          <p:cNvSpPr>
            <a:spLocks noChangeArrowheads="1"/>
          </p:cNvSpPr>
          <p:nvPr/>
        </p:nvSpPr>
        <p:spPr bwMode="auto">
          <a:xfrm>
            <a:off x="0" y="6602413"/>
            <a:ext cx="19177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Pfctdayelise</a:t>
            </a: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12298" name="Rectangle 10"/>
          <p:cNvSpPr>
            <a:spLocks noChangeArrowheads="1"/>
          </p:cNvSpPr>
          <p:nvPr/>
        </p:nvSpPr>
        <p:spPr bwMode="auto">
          <a:xfrm>
            <a:off x="0" y="2286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6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2. Un </a:t>
            </a:r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concepto de</a:t>
            </a:r>
            <a:b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tiempo unificado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8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294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105400" y="3155950"/>
            <a:ext cx="4038600" cy="1470025"/>
          </a:xfrm>
          <a:noFill/>
          <a:ln/>
        </p:spPr>
        <p:txBody>
          <a:bodyPr/>
          <a:lstStyle/>
          <a:p>
            <a:r>
              <a:rPr lang="es-VE" sz="9600">
                <a:solidFill>
                  <a:srgbClr val="FFFF00"/>
                </a:solidFill>
                <a:latin typeface="Libra BT" pitchFamily="66" charset="0"/>
              </a:rPr>
              <a:t>pasado</a:t>
            </a:r>
          </a:p>
        </p:txBody>
      </p:sp>
      <p:sp>
        <p:nvSpPr>
          <p:cNvPr id="12297" name="Rectangle 9"/>
          <p:cNvSpPr>
            <a:spLocks noChangeArrowheads="1"/>
          </p:cNvSpPr>
          <p:nvPr/>
        </p:nvSpPr>
        <p:spPr bwMode="auto">
          <a:xfrm>
            <a:off x="0" y="6602413"/>
            <a:ext cx="19177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Pfctdayelise</a:t>
            </a: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12298" name="Rectangle 10"/>
          <p:cNvSpPr>
            <a:spLocks noChangeArrowheads="1"/>
          </p:cNvSpPr>
          <p:nvPr/>
        </p:nvSpPr>
        <p:spPr bwMode="auto">
          <a:xfrm>
            <a:off x="0" y="2286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6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2. Un </a:t>
            </a:r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concepto de</a:t>
            </a:r>
            <a:b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tiempo unificado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8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294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105400" y="3155950"/>
            <a:ext cx="4038600" cy="1470025"/>
          </a:xfrm>
          <a:noFill/>
          <a:ln/>
        </p:spPr>
        <p:txBody>
          <a:bodyPr/>
          <a:lstStyle/>
          <a:p>
            <a:r>
              <a:rPr lang="es-VE" sz="9600">
                <a:solidFill>
                  <a:srgbClr val="FFFF00"/>
                </a:solidFill>
                <a:latin typeface="Libra BT" pitchFamily="66" charset="0"/>
              </a:rPr>
              <a:t>pasado</a:t>
            </a:r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5105400" y="3765550"/>
            <a:ext cx="40386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5400" dirty="0">
                <a:solidFill>
                  <a:srgbClr val="FFFF00"/>
                </a:solidFill>
                <a:latin typeface="Libra BT" pitchFamily="66" charset="0"/>
              </a:rPr>
              <a:t>presente</a:t>
            </a:r>
          </a:p>
        </p:txBody>
      </p:sp>
      <p:sp>
        <p:nvSpPr>
          <p:cNvPr id="12297" name="Rectangle 9"/>
          <p:cNvSpPr>
            <a:spLocks noChangeArrowheads="1"/>
          </p:cNvSpPr>
          <p:nvPr/>
        </p:nvSpPr>
        <p:spPr bwMode="auto">
          <a:xfrm>
            <a:off x="0" y="6602413"/>
            <a:ext cx="19177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Pfctdayelise</a:t>
            </a: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12298" name="Rectangle 10"/>
          <p:cNvSpPr>
            <a:spLocks noChangeArrowheads="1"/>
          </p:cNvSpPr>
          <p:nvPr/>
        </p:nvSpPr>
        <p:spPr bwMode="auto">
          <a:xfrm>
            <a:off x="0" y="2286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6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2. Un </a:t>
            </a:r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concepto de</a:t>
            </a:r>
            <a:b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tiempo unificado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8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294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105400" y="3155950"/>
            <a:ext cx="4038600" cy="1470025"/>
          </a:xfrm>
          <a:noFill/>
          <a:ln/>
        </p:spPr>
        <p:txBody>
          <a:bodyPr/>
          <a:lstStyle/>
          <a:p>
            <a:r>
              <a:rPr lang="es-VE" sz="9600">
                <a:solidFill>
                  <a:srgbClr val="FFFF00"/>
                </a:solidFill>
                <a:latin typeface="Libra BT" pitchFamily="66" charset="0"/>
              </a:rPr>
              <a:t>pasado</a:t>
            </a:r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5105400" y="3765550"/>
            <a:ext cx="40386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5400" dirty="0">
                <a:solidFill>
                  <a:srgbClr val="FFFF00"/>
                </a:solidFill>
                <a:latin typeface="Libra BT" pitchFamily="66" charset="0"/>
              </a:rPr>
              <a:t>presente</a:t>
            </a:r>
          </a:p>
        </p:txBody>
      </p:sp>
      <p:sp>
        <p:nvSpPr>
          <p:cNvPr id="12296" name="Rectangle 8"/>
          <p:cNvSpPr>
            <a:spLocks noChangeArrowheads="1"/>
          </p:cNvSpPr>
          <p:nvPr/>
        </p:nvSpPr>
        <p:spPr bwMode="auto">
          <a:xfrm>
            <a:off x="5105400" y="4092575"/>
            <a:ext cx="40386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2000" dirty="0">
                <a:solidFill>
                  <a:srgbClr val="FFFF00"/>
                </a:solidFill>
                <a:latin typeface="Libra BT" pitchFamily="66" charset="0"/>
              </a:rPr>
              <a:t>futuro</a:t>
            </a:r>
          </a:p>
        </p:txBody>
      </p:sp>
      <p:sp>
        <p:nvSpPr>
          <p:cNvPr id="12297" name="Rectangle 9"/>
          <p:cNvSpPr>
            <a:spLocks noChangeArrowheads="1"/>
          </p:cNvSpPr>
          <p:nvPr/>
        </p:nvSpPr>
        <p:spPr bwMode="auto">
          <a:xfrm>
            <a:off x="0" y="6602413"/>
            <a:ext cx="19177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Pfctdayelise</a:t>
            </a: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12298" name="Rectangle 10"/>
          <p:cNvSpPr>
            <a:spLocks noChangeArrowheads="1"/>
          </p:cNvSpPr>
          <p:nvPr/>
        </p:nvSpPr>
        <p:spPr bwMode="auto">
          <a:xfrm>
            <a:off x="0" y="2286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6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2. Un </a:t>
            </a:r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concepto de</a:t>
            </a:r>
            <a:b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tiempo unificado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0" y="50546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6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3. Un </a:t>
            </a:r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dualismo marcado cuerpo / alma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0" y="0"/>
            <a:ext cx="4038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6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4. La </a:t>
            </a:r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existencia </a:t>
            </a:r>
            <a:r>
              <a:rPr lang="es-VE" sz="6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de </a:t>
            </a:r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poderes sobre-naturales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8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3352800" y="0"/>
            <a:ext cx="1524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marR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Blip>
                <a:blip r:embed="rId3"/>
              </a:buBlip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</a:endParaRPr>
          </a:p>
        </p:txBody>
      </p:sp>
      <p:sp>
        <p:nvSpPr>
          <p:cNvPr id="30727" name="Text Box 7"/>
          <p:cNvSpPr txBox="1">
            <a:spLocks noChangeArrowheads="1"/>
          </p:cNvSpPr>
          <p:nvPr/>
        </p:nvSpPr>
        <p:spPr bwMode="auto">
          <a:xfrm>
            <a:off x="7415642" y="6611779"/>
            <a:ext cx="172835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Deepak / Wikimedia Commons</a:t>
            </a:r>
          </a:p>
        </p:txBody>
      </p:sp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0" y="-228600"/>
            <a:ext cx="52578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Muchos dioses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8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4800600" y="2438400"/>
            <a:ext cx="4343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Un dios soberano, creador, lejos del hombre</a:t>
            </a:r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0" y="6629400"/>
            <a:ext cx="193674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Calvinkrishy</a:t>
            </a: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0" y="2286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Multitudes de espíritus de diferentes tipos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 bwMode="auto">
          <a:xfrm>
            <a:off x="3429000" y="0"/>
            <a:ext cx="762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marR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Blip>
                <a:blip r:embed="rId3"/>
              </a:buBlip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</a:endParaRPr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0" y="609600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5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Pueden vivir dentro de cosas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9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3429000" y="0"/>
            <a:ext cx="762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marR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Blip>
                <a:blip r:embed="rId3"/>
              </a:buBlip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</a:endParaRPr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0" y="609600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5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Pueden vivir dentro de cosas</a:t>
            </a:r>
          </a:p>
        </p:txBody>
      </p:sp>
      <p:sp>
        <p:nvSpPr>
          <p:cNvPr id="33800" name="Rectangle 8"/>
          <p:cNvSpPr>
            <a:spLocks noChangeArrowheads="1"/>
          </p:cNvSpPr>
          <p:nvPr/>
        </p:nvSpPr>
        <p:spPr bwMode="auto">
          <a:xfrm>
            <a:off x="533400" y="0"/>
            <a:ext cx="2971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5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dríade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9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3429000" y="0"/>
            <a:ext cx="762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marR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Blip>
                <a:blip r:embed="rId3"/>
              </a:buBlip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</a:endParaRPr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0" y="609600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5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Pueden vivir dentro de cosas</a:t>
            </a: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3429000" y="0"/>
            <a:ext cx="5181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5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ninfa</a:t>
            </a:r>
          </a:p>
        </p:txBody>
      </p:sp>
      <p:sp>
        <p:nvSpPr>
          <p:cNvPr id="33800" name="Rectangle 8"/>
          <p:cNvSpPr>
            <a:spLocks noChangeArrowheads="1"/>
          </p:cNvSpPr>
          <p:nvPr/>
        </p:nvSpPr>
        <p:spPr bwMode="auto">
          <a:xfrm>
            <a:off x="533400" y="0"/>
            <a:ext cx="2971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5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dríade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0" y="2286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Una relación esencial con el mundo de los espíritus</a:t>
            </a:r>
          </a:p>
        </p:txBody>
      </p:sp>
      <p:sp>
        <p:nvSpPr>
          <p:cNvPr id="34823" name="Text Box 7"/>
          <p:cNvSpPr txBox="1">
            <a:spLocks noChangeArrowheads="1"/>
          </p:cNvSpPr>
          <p:nvPr/>
        </p:nvSpPr>
        <p:spPr bwMode="auto">
          <a:xfrm>
            <a:off x="5165725" y="62849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9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0" y="2286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Una relación esencial con el mundo de los espíritus</a:t>
            </a:r>
          </a:p>
        </p:txBody>
      </p:sp>
      <p:sp>
        <p:nvSpPr>
          <p:cNvPr id="34823" name="Text Box 7"/>
          <p:cNvSpPr txBox="1">
            <a:spLocks noChangeArrowheads="1"/>
          </p:cNvSpPr>
          <p:nvPr/>
        </p:nvSpPr>
        <p:spPr bwMode="auto">
          <a:xfrm>
            <a:off x="5165725" y="62849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34824" name="Text Box 8"/>
          <p:cNvSpPr txBox="1">
            <a:spLocks noChangeArrowheads="1"/>
          </p:cNvSpPr>
          <p:nvPr/>
        </p:nvSpPr>
        <p:spPr bwMode="auto">
          <a:xfrm>
            <a:off x="3581400" y="6477000"/>
            <a:ext cx="164339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Mwhs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9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0" y="2286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Una relación esencial con el mundo de los espíritus</a:t>
            </a:r>
          </a:p>
        </p:txBody>
      </p:sp>
      <p:sp>
        <p:nvSpPr>
          <p:cNvPr id="34823" name="Text Box 7"/>
          <p:cNvSpPr txBox="1">
            <a:spLocks noChangeArrowheads="1"/>
          </p:cNvSpPr>
          <p:nvPr/>
        </p:nvSpPr>
        <p:spPr bwMode="auto">
          <a:xfrm>
            <a:off x="5165725" y="62849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34824" name="Text Box 8"/>
          <p:cNvSpPr txBox="1">
            <a:spLocks noChangeArrowheads="1"/>
          </p:cNvSpPr>
          <p:nvPr/>
        </p:nvSpPr>
        <p:spPr bwMode="auto">
          <a:xfrm>
            <a:off x="3581400" y="6477000"/>
            <a:ext cx="164339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Mwhs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34827" name="Text Box 11"/>
          <p:cNvSpPr txBox="1">
            <a:spLocks noChangeArrowheads="1"/>
          </p:cNvSpPr>
          <p:nvPr/>
        </p:nvSpPr>
        <p:spPr bwMode="auto">
          <a:xfrm>
            <a:off x="6758411" y="6611779"/>
            <a:ext cx="238558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Richard Arthur Norton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9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81000" y="4267200"/>
            <a:ext cx="8763000" cy="2209800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4549775"/>
            <a:ext cx="9144000" cy="1470025"/>
          </a:xfrm>
          <a:effectLst/>
        </p:spPr>
        <p:txBody>
          <a:bodyPr/>
          <a:lstStyle/>
          <a:p>
            <a: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poder </a:t>
            </a:r>
            <a:r>
              <a:rPr lang="es-VE" sz="7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que se encuentra en objetos</a:t>
            </a:r>
            <a:endParaRPr lang="es-VE" sz="72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9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81000" y="4267200"/>
            <a:ext cx="8763000" cy="2209800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4549775"/>
            <a:ext cx="9144000" cy="1470025"/>
          </a:xfrm>
          <a:effectLst/>
        </p:spPr>
        <p:txBody>
          <a:bodyPr/>
          <a:lstStyle/>
          <a:p>
            <a: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poder inherente en el objeto - “mana”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9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81000" y="4267200"/>
            <a:ext cx="8763000" cy="2209800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4549775"/>
            <a:ext cx="9144000" cy="1470025"/>
          </a:xfrm>
          <a:effectLst/>
        </p:spPr>
        <p:txBody>
          <a:bodyPr/>
          <a:lstStyle/>
          <a:p>
            <a: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poder </a:t>
            </a:r>
            <a:r>
              <a:rPr lang="es-VE" sz="7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colocado</a:t>
            </a:r>
            <a:br>
              <a:rPr lang="es-VE" sz="7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7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en el objeto</a:t>
            </a:r>
            <a:endParaRPr lang="es-VE" sz="72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0" y="6611779"/>
            <a:ext cx="162576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PICQ / Wikimedia Commons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0"/>
            <a:ext cx="4572000" cy="6857999"/>
          </a:xfrm>
          <a:effectLst/>
        </p:spPr>
        <p:txBody>
          <a:bodyPr/>
          <a:lstStyle/>
          <a:p>
            <a: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poder </a:t>
            </a:r>
            <a:r>
              <a:rPr lang="es-VE" sz="7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colocado</a:t>
            </a:r>
            <a:br>
              <a:rPr lang="es-VE" sz="7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7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en el objeto</a:t>
            </a:r>
            <a:endParaRPr lang="es-VE" sz="72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-152400" y="228600"/>
            <a:ext cx="94488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53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5. Los </a:t>
            </a:r>
            <a:r>
              <a:rPr lang="es-VE" sz="53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poderes sobrenaturales pueden ser controlados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0" y="5410200"/>
            <a:ext cx="91440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44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6. Hay </a:t>
            </a:r>
            <a:r>
              <a:rPr lang="es-VE" sz="4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ritos y prácticas que ayudan a controlar lo sobrenatural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07524" name="Rectangle 4"/>
          <p:cNvSpPr>
            <a:spLocks noChangeArrowheads="1"/>
          </p:cNvSpPr>
          <p:nvPr/>
        </p:nvSpPr>
        <p:spPr bwMode="auto">
          <a:xfrm>
            <a:off x="0" y="228600"/>
            <a:ext cx="91440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4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Todo tipo de oraciones y encantaciones</a:t>
            </a:r>
          </a:p>
        </p:txBody>
      </p:sp>
      <p:sp>
        <p:nvSpPr>
          <p:cNvPr id="107527" name="Text Box 7"/>
          <p:cNvSpPr txBox="1">
            <a:spLocks noChangeArrowheads="1"/>
          </p:cNvSpPr>
          <p:nvPr/>
        </p:nvSpPr>
        <p:spPr bwMode="auto">
          <a:xfrm>
            <a:off x="7192825" y="6172200"/>
            <a:ext cx="19511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Kalandrakas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8919" name="Text Box 7"/>
          <p:cNvSpPr txBox="1">
            <a:spLocks noChangeArrowheads="1"/>
          </p:cNvSpPr>
          <p:nvPr/>
        </p:nvSpPr>
        <p:spPr bwMode="auto">
          <a:xfrm>
            <a:off x="4479925" y="62849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4724400" y="5029200"/>
            <a:ext cx="44196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Prácticas preventivas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8919" name="Text Box 7"/>
          <p:cNvSpPr txBox="1">
            <a:spLocks noChangeArrowheads="1"/>
          </p:cNvSpPr>
          <p:nvPr/>
        </p:nvSpPr>
        <p:spPr bwMode="auto">
          <a:xfrm>
            <a:off x="4479925" y="62849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4724400" y="5029200"/>
            <a:ext cx="44196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Prácticas preventivas</a:t>
            </a:r>
          </a:p>
        </p:txBody>
      </p:sp>
      <p:cxnSp>
        <p:nvCxnSpPr>
          <p:cNvPr id="6" name="Straight Arrow Connector 5"/>
          <p:cNvCxnSpPr/>
          <p:nvPr/>
        </p:nvCxnSpPr>
        <p:spPr bwMode="auto">
          <a:xfrm flipV="1">
            <a:off x="685800" y="3352800"/>
            <a:ext cx="4648200" cy="838200"/>
          </a:xfrm>
          <a:prstGeom prst="straightConnector1">
            <a:avLst/>
          </a:prstGeom>
          <a:noFill/>
          <a:ln w="317500" cap="flat" cmpd="sng" algn="ctr">
            <a:solidFill>
              <a:srgbClr val="FFFF00"/>
            </a:solidFill>
            <a:prstDash val="solid"/>
            <a:round/>
            <a:headEnd type="none" w="med" len="med"/>
            <a:tailEnd type="stealth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8919" name="Text Box 7"/>
          <p:cNvSpPr txBox="1">
            <a:spLocks noChangeArrowheads="1"/>
          </p:cNvSpPr>
          <p:nvPr/>
        </p:nvSpPr>
        <p:spPr bwMode="auto">
          <a:xfrm>
            <a:off x="4479925" y="62849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4724400" y="5029200"/>
            <a:ext cx="44196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Prácticas preventivas</a:t>
            </a:r>
          </a:p>
        </p:txBody>
      </p:sp>
      <p:cxnSp>
        <p:nvCxnSpPr>
          <p:cNvPr id="5" name="Straight Arrow Connector 4"/>
          <p:cNvCxnSpPr/>
          <p:nvPr/>
        </p:nvCxnSpPr>
        <p:spPr bwMode="auto">
          <a:xfrm rot="10800000">
            <a:off x="3429000" y="2971800"/>
            <a:ext cx="4648200" cy="1447800"/>
          </a:xfrm>
          <a:prstGeom prst="straightConnector1">
            <a:avLst/>
          </a:prstGeom>
          <a:noFill/>
          <a:ln w="317500" cap="flat" cmpd="sng" algn="ctr">
            <a:solidFill>
              <a:srgbClr val="FFFF00"/>
            </a:solidFill>
            <a:prstDash val="solid"/>
            <a:round/>
            <a:headEnd type="none" w="med" len="med"/>
            <a:tailEnd type="stealth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8919" name="Text Box 7"/>
          <p:cNvSpPr txBox="1">
            <a:spLocks noChangeArrowheads="1"/>
          </p:cNvSpPr>
          <p:nvPr/>
        </p:nvSpPr>
        <p:spPr bwMode="auto">
          <a:xfrm>
            <a:off x="4479925" y="62849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4724400" y="5029200"/>
            <a:ext cx="44196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Prácticas preventivas</a:t>
            </a:r>
          </a:p>
        </p:txBody>
      </p:sp>
      <p:cxnSp>
        <p:nvCxnSpPr>
          <p:cNvPr id="5" name="Straight Arrow Connector 4"/>
          <p:cNvCxnSpPr/>
          <p:nvPr/>
        </p:nvCxnSpPr>
        <p:spPr bwMode="auto">
          <a:xfrm rot="5400000">
            <a:off x="2895600" y="1066800"/>
            <a:ext cx="3505200" cy="3200400"/>
          </a:xfrm>
          <a:prstGeom prst="straightConnector1">
            <a:avLst/>
          </a:prstGeom>
          <a:noFill/>
          <a:ln w="317500" cap="flat" cmpd="sng" algn="ctr">
            <a:solidFill>
              <a:srgbClr val="FFFF00"/>
            </a:solidFill>
            <a:prstDash val="solid"/>
            <a:round/>
            <a:headEnd type="none" w="med" len="med"/>
            <a:tailEnd type="stealth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8919" name="Text Box 7"/>
          <p:cNvSpPr txBox="1">
            <a:spLocks noChangeArrowheads="1"/>
          </p:cNvSpPr>
          <p:nvPr/>
        </p:nvSpPr>
        <p:spPr bwMode="auto">
          <a:xfrm>
            <a:off x="4479925" y="62849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4724400" y="5029200"/>
            <a:ext cx="44196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Prácticas preventivas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0" y="0"/>
            <a:ext cx="5486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buNone/>
            </a:pPr>
            <a:r>
              <a:rPr lang="es-VE" sz="4800" dirty="0">
                <a:solidFill>
                  <a:srgbClr val="FFFF00"/>
                </a:solidFill>
                <a:latin typeface="Libra BT" pitchFamily="66" charset="0"/>
              </a:rPr>
              <a:t>Prácticas reparadoras</a:t>
            </a:r>
          </a:p>
        </p:txBody>
      </p:sp>
      <p:sp>
        <p:nvSpPr>
          <p:cNvPr id="39943" name="Text Box 7"/>
          <p:cNvSpPr txBox="1">
            <a:spLocks noChangeArrowheads="1"/>
          </p:cNvSpPr>
          <p:nvPr/>
        </p:nvSpPr>
        <p:spPr bwMode="auto">
          <a:xfrm>
            <a:off x="7243377" y="6611779"/>
            <a:ext cx="197682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Philipp </a:t>
            </a:r>
            <a:r>
              <a:rPr lang="en-US" sz="10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Roelli</a:t>
            </a: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0967" name="Rectangle 7"/>
          <p:cNvSpPr>
            <a:spLocks noChangeArrowheads="1"/>
          </p:cNvSpPr>
          <p:nvPr/>
        </p:nvSpPr>
        <p:spPr bwMode="auto">
          <a:xfrm>
            <a:off x="4191000" y="4648200"/>
            <a:ext cx="44196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buNone/>
            </a:pPr>
            <a:r>
              <a:rPr lang="es-VE" sz="5400" dirty="0">
                <a:solidFill>
                  <a:srgbClr val="FFFF00"/>
                </a:solidFill>
                <a:latin typeface="Libra BT" pitchFamily="66" charset="0"/>
              </a:rPr>
              <a:t>Magia y hechicería</a:t>
            </a:r>
          </a:p>
        </p:txBody>
      </p:sp>
      <p:sp>
        <p:nvSpPr>
          <p:cNvPr id="40968" name="Text Box 8"/>
          <p:cNvSpPr txBox="1">
            <a:spLocks noChangeArrowheads="1"/>
          </p:cNvSpPr>
          <p:nvPr/>
        </p:nvSpPr>
        <p:spPr bwMode="auto">
          <a:xfrm>
            <a:off x="0" y="6632575"/>
            <a:ext cx="165301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Doron</a:t>
            </a: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0967" name="Rectangle 7"/>
          <p:cNvSpPr>
            <a:spLocks noChangeArrowheads="1"/>
          </p:cNvSpPr>
          <p:nvPr/>
        </p:nvSpPr>
        <p:spPr bwMode="auto">
          <a:xfrm>
            <a:off x="4191000" y="4648200"/>
            <a:ext cx="44196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buNone/>
            </a:pPr>
            <a:r>
              <a:rPr lang="es-VE" sz="5400" dirty="0">
                <a:solidFill>
                  <a:srgbClr val="FFFF00"/>
                </a:solidFill>
                <a:latin typeface="Libra BT" pitchFamily="66" charset="0"/>
              </a:rPr>
              <a:t>Magia y hechicería</a:t>
            </a:r>
          </a:p>
        </p:txBody>
      </p:sp>
      <p:sp>
        <p:nvSpPr>
          <p:cNvPr id="40968" name="Text Box 8"/>
          <p:cNvSpPr txBox="1">
            <a:spLocks noChangeArrowheads="1"/>
          </p:cNvSpPr>
          <p:nvPr/>
        </p:nvSpPr>
        <p:spPr bwMode="auto">
          <a:xfrm>
            <a:off x="0" y="6632575"/>
            <a:ext cx="165301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Doron</a:t>
            </a: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cxnSp>
        <p:nvCxnSpPr>
          <p:cNvPr id="5" name="Straight Arrow Connector 4"/>
          <p:cNvCxnSpPr/>
          <p:nvPr/>
        </p:nvCxnSpPr>
        <p:spPr bwMode="auto">
          <a:xfrm flipV="1">
            <a:off x="2514600" y="2667000"/>
            <a:ext cx="3886200" cy="1905000"/>
          </a:xfrm>
          <a:prstGeom prst="straightConnector1">
            <a:avLst/>
          </a:prstGeom>
          <a:noFill/>
          <a:ln w="317500" cap="flat" cmpd="sng" algn="ctr">
            <a:solidFill>
              <a:srgbClr val="FFFF00"/>
            </a:solidFill>
            <a:prstDash val="solid"/>
            <a:round/>
            <a:headEnd type="none" w="med" len="med"/>
            <a:tailEnd type="stealth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0967" name="Rectangle 7"/>
          <p:cNvSpPr>
            <a:spLocks noChangeArrowheads="1"/>
          </p:cNvSpPr>
          <p:nvPr/>
        </p:nvSpPr>
        <p:spPr bwMode="auto">
          <a:xfrm>
            <a:off x="4191000" y="4648200"/>
            <a:ext cx="44196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buNone/>
            </a:pPr>
            <a:r>
              <a:rPr lang="es-VE" sz="5400" dirty="0">
                <a:solidFill>
                  <a:srgbClr val="FFFF00"/>
                </a:solidFill>
                <a:latin typeface="Libra BT" pitchFamily="66" charset="0"/>
              </a:rPr>
              <a:t>Magia y hechicería</a:t>
            </a:r>
          </a:p>
        </p:txBody>
      </p:sp>
      <p:sp>
        <p:nvSpPr>
          <p:cNvPr id="40968" name="Text Box 8"/>
          <p:cNvSpPr txBox="1">
            <a:spLocks noChangeArrowheads="1"/>
          </p:cNvSpPr>
          <p:nvPr/>
        </p:nvSpPr>
        <p:spPr bwMode="auto">
          <a:xfrm>
            <a:off x="0" y="6632575"/>
            <a:ext cx="165301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Doron</a:t>
            </a: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cxnSp>
        <p:nvCxnSpPr>
          <p:cNvPr id="5" name="Straight Arrow Connector 4"/>
          <p:cNvCxnSpPr/>
          <p:nvPr/>
        </p:nvCxnSpPr>
        <p:spPr bwMode="auto">
          <a:xfrm rot="16200000" flipH="1">
            <a:off x="-114300" y="1409700"/>
            <a:ext cx="2895600" cy="533400"/>
          </a:xfrm>
          <a:prstGeom prst="straightConnector1">
            <a:avLst/>
          </a:prstGeom>
          <a:noFill/>
          <a:ln w="317500" cap="flat" cmpd="sng" algn="ctr">
            <a:solidFill>
              <a:srgbClr val="FFFF00"/>
            </a:solidFill>
            <a:prstDash val="solid"/>
            <a:round/>
            <a:headEnd type="none" w="med" len="med"/>
            <a:tailEnd type="stealth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0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4549775"/>
            <a:ext cx="9144000" cy="1470025"/>
          </a:xfrm>
        </p:spPr>
        <p:txBody>
          <a:bodyPr/>
          <a:lstStyle/>
          <a:p>
            <a:r>
              <a:rPr lang="es-VE" sz="7200" dirty="0" smtClean="0">
                <a:solidFill>
                  <a:srgbClr val="FFFF00"/>
                </a:solidFill>
                <a:latin typeface="Libra BT" pitchFamily="66" charset="0"/>
              </a:rPr>
              <a:t>La magia funciona por su propio poder</a:t>
            </a:r>
            <a:endParaRPr lang="es-VE" sz="7200" dirty="0">
              <a:solidFill>
                <a:srgbClr val="FFFF00"/>
              </a:solidFill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0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4549775"/>
            <a:ext cx="9144000" cy="1470025"/>
          </a:xfrm>
        </p:spPr>
        <p:txBody>
          <a:bodyPr/>
          <a:lstStyle/>
          <a:p>
            <a:r>
              <a:rPr lang="es-VE" sz="7200" dirty="0" smtClean="0">
                <a:solidFill>
                  <a:srgbClr val="FFFF00"/>
                </a:solidFill>
                <a:latin typeface="Libra BT" pitchFamily="66" charset="0"/>
              </a:rPr>
              <a:t>La magia no</a:t>
            </a:r>
            <a:br>
              <a:rPr lang="es-VE" sz="7200" dirty="0" smtClean="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7200" dirty="0" smtClean="0">
                <a:solidFill>
                  <a:srgbClr val="FFFF00"/>
                </a:solidFill>
                <a:latin typeface="Libra BT" pitchFamily="66" charset="0"/>
              </a:rPr>
              <a:t>tiene moralidad</a:t>
            </a:r>
            <a:endParaRPr lang="es-VE" sz="7200" dirty="0">
              <a:solidFill>
                <a:srgbClr val="FFFF00"/>
              </a:solidFill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1989" name="Rectangle 5"/>
          <p:cNvSpPr>
            <a:spLocks noChangeArrowheads="1"/>
          </p:cNvSpPr>
          <p:nvPr/>
        </p:nvSpPr>
        <p:spPr bwMode="auto">
          <a:xfrm>
            <a:off x="0" y="5387975"/>
            <a:ext cx="44196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adivinación</a:t>
            </a:r>
          </a:p>
        </p:txBody>
      </p:sp>
      <p:sp>
        <p:nvSpPr>
          <p:cNvPr id="41990" name="Text Box 6"/>
          <p:cNvSpPr txBox="1">
            <a:spLocks noChangeArrowheads="1"/>
          </p:cNvSpPr>
          <p:nvPr/>
        </p:nvSpPr>
        <p:spPr bwMode="auto">
          <a:xfrm>
            <a:off x="7317859" y="6611779"/>
            <a:ext cx="18261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Ted Chan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4277" name="Rectangle 5"/>
          <p:cNvSpPr>
            <a:spLocks noChangeArrowheads="1"/>
          </p:cNvSpPr>
          <p:nvPr/>
        </p:nvSpPr>
        <p:spPr bwMode="auto">
          <a:xfrm>
            <a:off x="0" y="5387975"/>
            <a:ext cx="44196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buNone/>
            </a:pPr>
            <a:r>
              <a:rPr lang="es-VE" sz="5400" dirty="0">
                <a:solidFill>
                  <a:srgbClr val="FFFF00"/>
                </a:solidFill>
                <a:latin typeface="Libra BT" pitchFamily="66" charset="0"/>
              </a:rPr>
              <a:t>adivinación</a:t>
            </a:r>
          </a:p>
        </p:txBody>
      </p:sp>
      <p:sp>
        <p:nvSpPr>
          <p:cNvPr id="54278" name="Text Box 6"/>
          <p:cNvSpPr txBox="1">
            <a:spLocks noChangeArrowheads="1"/>
          </p:cNvSpPr>
          <p:nvPr/>
        </p:nvSpPr>
        <p:spPr bwMode="auto">
          <a:xfrm>
            <a:off x="7062981" y="6611779"/>
            <a:ext cx="208101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Brian Smithson / Wikimedia Commons</a:t>
            </a:r>
          </a:p>
        </p:txBody>
      </p:sp>
      <p:sp>
        <p:nvSpPr>
          <p:cNvPr id="54280" name="Rectangle 8"/>
          <p:cNvSpPr>
            <a:spLocks noChangeArrowheads="1"/>
          </p:cNvSpPr>
          <p:nvPr/>
        </p:nvSpPr>
        <p:spPr bwMode="auto">
          <a:xfrm>
            <a:off x="0" y="0"/>
            <a:ext cx="42672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buNone/>
            </a:pPr>
            <a:r>
              <a:rPr lang="es-VE" sz="5400" dirty="0">
                <a:solidFill>
                  <a:srgbClr val="FFFF00"/>
                </a:solidFill>
                <a:latin typeface="Libra BT" pitchFamily="66" charset="0"/>
              </a:rPr>
              <a:t>Determinar la causa de algún mal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4149" name="Rectangle 5"/>
          <p:cNvSpPr>
            <a:spLocks noChangeArrowheads="1"/>
          </p:cNvSpPr>
          <p:nvPr/>
        </p:nvSpPr>
        <p:spPr bwMode="auto">
          <a:xfrm>
            <a:off x="0" y="5387975"/>
            <a:ext cx="44196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adivinación</a:t>
            </a:r>
          </a:p>
        </p:txBody>
      </p:sp>
      <p:sp>
        <p:nvSpPr>
          <p:cNvPr id="134151" name="Rectangle 7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Determinar el futuro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5173" name="Rectangle 5"/>
          <p:cNvSpPr>
            <a:spLocks noChangeArrowheads="1"/>
          </p:cNvSpPr>
          <p:nvPr/>
        </p:nvSpPr>
        <p:spPr bwMode="auto">
          <a:xfrm>
            <a:off x="0" y="5387975"/>
            <a:ext cx="44196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buNone/>
            </a:pPr>
            <a:r>
              <a:rPr lang="es-VE" sz="5400" dirty="0">
                <a:solidFill>
                  <a:srgbClr val="FFFF00"/>
                </a:solidFill>
                <a:latin typeface="Libra BT" pitchFamily="66" charset="0"/>
              </a:rPr>
              <a:t>adivinación</a:t>
            </a:r>
          </a:p>
        </p:txBody>
      </p:sp>
      <p:sp>
        <p:nvSpPr>
          <p:cNvPr id="135175" name="Rectangle 7"/>
          <p:cNvSpPr>
            <a:spLocks noChangeArrowheads="1"/>
          </p:cNvSpPr>
          <p:nvPr/>
        </p:nvSpPr>
        <p:spPr bwMode="auto">
          <a:xfrm>
            <a:off x="0" y="0"/>
            <a:ext cx="44958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buNone/>
            </a:pPr>
            <a:r>
              <a:rPr lang="es-VE" sz="5400" dirty="0">
                <a:solidFill>
                  <a:srgbClr val="FFFF00"/>
                </a:solidFill>
                <a:latin typeface="Libra BT" pitchFamily="66" charset="0"/>
              </a:rPr>
              <a:t>Ver lo que está pasando muy lejos de la persona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30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0"/>
            <a:ext cx="4572000" cy="6858000"/>
          </a:xfrm>
        </p:spPr>
        <p:txBody>
          <a:bodyPr/>
          <a:lstStyle/>
          <a:p>
            <a:r>
              <a:rPr lang="es-VE" sz="6000" dirty="0" smtClean="0">
                <a:solidFill>
                  <a:srgbClr val="FFFF00"/>
                </a:solidFill>
                <a:latin typeface="Libra BT" pitchFamily="66" charset="0"/>
              </a:rPr>
              <a:t>7. No </a:t>
            </a:r>
            <a:r>
              <a:rPr lang="es-VE" sz="6000" dirty="0">
                <a:solidFill>
                  <a:srgbClr val="FFFF00"/>
                </a:solidFill>
                <a:latin typeface="Libra BT" pitchFamily="66" charset="0"/>
              </a:rPr>
              <a:t>hay una relación inherente entre la moralidad y la religión</a:t>
            </a:r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0" y="6611779"/>
            <a:ext cx="162576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PICQ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40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4648200"/>
            <a:ext cx="9144000" cy="1470025"/>
          </a:xfrm>
          <a:effectLst/>
        </p:spPr>
        <p:txBody>
          <a:bodyPr/>
          <a:lstStyle/>
          <a:p>
            <a:r>
              <a:rPr lang="es-VE" sz="54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8. La </a:t>
            </a:r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religión permite conseguir y ejercer palanca con seres más poderosos</a:t>
            </a:r>
          </a:p>
        </p:txBody>
      </p:sp>
      <p:sp>
        <p:nvSpPr>
          <p:cNvPr id="44037" name="Text Box 5"/>
          <p:cNvSpPr txBox="1">
            <a:spLocks noChangeArrowheads="1"/>
          </p:cNvSpPr>
          <p:nvPr/>
        </p:nvSpPr>
        <p:spPr bwMode="auto">
          <a:xfrm>
            <a:off x="7244121" y="6611779"/>
            <a:ext cx="189987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Mr</a:t>
            </a: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Aaron P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50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4572000" cy="6858000"/>
          </a:xfrm>
          <a:effectLst>
            <a:outerShdw dist="35921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400" dirty="0" smtClean="0">
                <a:solidFill>
                  <a:srgbClr val="FFFF00"/>
                </a:solidFill>
                <a:latin typeface="Libra BT" pitchFamily="66" charset="0"/>
              </a:rPr>
              <a:t>9. La </a:t>
            </a:r>
            <a:r>
              <a:rPr lang="es-VE" sz="5400" dirty="0">
                <a:solidFill>
                  <a:srgbClr val="FFFF00"/>
                </a:solidFill>
                <a:latin typeface="Libra BT" pitchFamily="66" charset="0"/>
              </a:rPr>
              <a:t>vida después de la muerte depende de los hechos de esta vida</a:t>
            </a:r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6758411" y="6611779"/>
            <a:ext cx="238558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Richard Arthur Norton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0" y="838200"/>
            <a:ext cx="9144000" cy="5453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Fotos y gráficos</a:t>
            </a: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procedencia y copyright según identificación individual</a:t>
            </a: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(los sin identificación vienen del dominio público)</a:t>
            </a:r>
          </a:p>
          <a:p>
            <a:pPr algn="ctr">
              <a:buFont typeface="Wingdings" pitchFamily="2" charset="2"/>
              <a:buNone/>
            </a:pPr>
            <a:endParaRPr lang="es-VE" sz="4800" dirty="0" smtClean="0">
              <a:solidFill>
                <a:srgbClr val="FFFFFF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Contenido general adaptado del texto</a:t>
            </a:r>
          </a:p>
          <a:p>
            <a:pPr algn="ctr">
              <a:buFont typeface="Wingdings" pitchFamily="2" charset="2"/>
              <a:buNone/>
            </a:pPr>
            <a:r>
              <a:rPr lang="es-VE" sz="3400" i="1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 presentación pertinente y persuasiva del evangelio:</a:t>
            </a:r>
          </a:p>
          <a:p>
            <a:pPr algn="ctr">
              <a:buFont typeface="Wingdings" pitchFamily="2" charset="2"/>
              <a:buNone/>
            </a:pPr>
            <a:r>
              <a:rPr lang="es-VE" sz="3400" i="1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el impacto del entorno religioso</a:t>
            </a:r>
          </a:p>
          <a:p>
            <a:pPr algn="ctr">
              <a:buFont typeface="Wingdings" pitchFamily="2" charset="2"/>
              <a:buNone/>
            </a:pPr>
            <a:endParaRPr lang="es-VE" sz="1000" i="1" dirty="0" smtClean="0">
              <a:solidFill>
                <a:srgbClr val="FFFFFF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2010 William F. Ritchey</a:t>
            </a:r>
            <a:endParaRPr lang="es-VE" sz="3400" dirty="0">
              <a:solidFill>
                <a:srgbClr val="FFFFFF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082" name="Rectangle 2"/>
          <p:cNvSpPr>
            <a:spLocks noChangeArrowheads="1"/>
          </p:cNvSpPr>
          <p:nvPr/>
        </p:nvSpPr>
        <p:spPr bwMode="auto">
          <a:xfrm>
            <a:off x="0" y="5791200"/>
            <a:ext cx="9144000" cy="10668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000066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Blip>
            <a:blip xmlns:r="http://schemas.openxmlformats.org/officeDocument/2006/relationships" r:embed="rId1"/>
          </a:buBlip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000066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Blip>
            <a:blip xmlns:r="http://schemas.openxmlformats.org/officeDocument/2006/relationships" r:embed="rId1"/>
          </a:buBlip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10257</TotalTime>
  <Words>446</Words>
  <Application>Microsoft Office PowerPoint</Application>
  <PresentationFormat>On-screen Show (4:3)</PresentationFormat>
  <Paragraphs>92</Paragraphs>
  <Slides>51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8" baseType="lpstr">
      <vt:lpstr>Arial</vt:lpstr>
      <vt:lpstr>Libra BT</vt:lpstr>
      <vt:lpstr>Wingdings</vt:lpstr>
      <vt:lpstr>DF Calligraphic Ornaments LET</vt:lpstr>
      <vt:lpstr>Arial Narrow</vt:lpstr>
      <vt:lpstr>Calibri</vt:lpstr>
      <vt:lpstr>Default Design</vt:lpstr>
      <vt:lpstr>Los animistas   introducción y sus creencias principales</vt:lpstr>
      <vt:lpstr>Slide 2</vt:lpstr>
      <vt:lpstr>Slide 3</vt:lpstr>
      <vt:lpstr>Slide 4</vt:lpstr>
      <vt:lpstr>Slide 5</vt:lpstr>
      <vt:lpstr>Slide 6</vt:lpstr>
      <vt:lpstr>Slide 7</vt:lpstr>
      <vt:lpstr>algunas de las creencias principales del animismo</vt:lpstr>
      <vt:lpstr>Slide 9</vt:lpstr>
      <vt:lpstr>Slide 10</vt:lpstr>
      <vt:lpstr>pasado</vt:lpstr>
      <vt:lpstr>pasado</vt:lpstr>
      <vt:lpstr>pasado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poder que se encuentra en objetos</vt:lpstr>
      <vt:lpstr>poder inherente en el objeto - “mana”</vt:lpstr>
      <vt:lpstr>poder colocado en el objeto</vt:lpstr>
      <vt:lpstr>poder colocado en el objeto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La magia funciona por su propio poder</vt:lpstr>
      <vt:lpstr>La magia no tiene moralidad</vt:lpstr>
      <vt:lpstr>Slide 43</vt:lpstr>
      <vt:lpstr>Slide 44</vt:lpstr>
      <vt:lpstr>Slide 45</vt:lpstr>
      <vt:lpstr>Slide 46</vt:lpstr>
      <vt:lpstr>7. No hay una relación inherente entre la moralidad y la religión</vt:lpstr>
      <vt:lpstr>8. La religión permite conseguir y ejercer palanca con seres más poderosos</vt:lpstr>
      <vt:lpstr>9. La vida después de la muerte depende de los hechos de esta vida</vt:lpstr>
      <vt:lpstr>Slide 50</vt:lpstr>
      <vt:lpstr>Slide 51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09 Presentación visual - parte A (los animistas - introducción y sus creencias principales)</dc:title>
  <dc:creator>William Ritchey</dc:creator>
  <cp:lastModifiedBy>William Ritchey</cp:lastModifiedBy>
  <cp:revision>338</cp:revision>
  <dcterms:created xsi:type="dcterms:W3CDTF">2007-11-13T16:31:37Z</dcterms:created>
  <dcterms:modified xsi:type="dcterms:W3CDTF">2009-10-31T22:40:40Z</dcterms:modified>
</cp:coreProperties>
</file>