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1510" r:id="rId2"/>
    <p:sldId id="1511" r:id="rId3"/>
    <p:sldId id="1512" r:id="rId4"/>
    <p:sldId id="1513" r:id="rId5"/>
    <p:sldId id="1514" r:id="rId6"/>
    <p:sldId id="1515" r:id="rId7"/>
    <p:sldId id="1516" r:id="rId8"/>
    <p:sldId id="1517" r:id="rId9"/>
    <p:sldId id="1518" r:id="rId10"/>
    <p:sldId id="1661" r:id="rId11"/>
    <p:sldId id="1519" r:id="rId12"/>
    <p:sldId id="1520" r:id="rId13"/>
    <p:sldId id="1521" r:id="rId14"/>
    <p:sldId id="1522" r:id="rId15"/>
    <p:sldId id="1523" r:id="rId16"/>
    <p:sldId id="1524" r:id="rId17"/>
    <p:sldId id="1525" r:id="rId18"/>
    <p:sldId id="1526" r:id="rId19"/>
    <p:sldId id="1527" r:id="rId20"/>
    <p:sldId id="1528" r:id="rId21"/>
    <p:sldId id="1654" r:id="rId22"/>
    <p:sldId id="1530" r:id="rId23"/>
    <p:sldId id="1665" r:id="rId24"/>
    <p:sldId id="1531" r:id="rId25"/>
    <p:sldId id="1532" r:id="rId26"/>
    <p:sldId id="1533" r:id="rId27"/>
    <p:sldId id="1534" r:id="rId28"/>
    <p:sldId id="1535" r:id="rId29"/>
    <p:sldId id="1536" r:id="rId30"/>
    <p:sldId id="1537" r:id="rId31"/>
    <p:sldId id="1538" r:id="rId32"/>
    <p:sldId id="1539" r:id="rId33"/>
    <p:sldId id="1540" r:id="rId34"/>
    <p:sldId id="1541" r:id="rId35"/>
    <p:sldId id="1542" r:id="rId36"/>
    <p:sldId id="1543" r:id="rId37"/>
    <p:sldId id="1544" r:id="rId38"/>
    <p:sldId id="1545" r:id="rId39"/>
    <p:sldId id="1546" r:id="rId40"/>
    <p:sldId id="1547" r:id="rId41"/>
    <p:sldId id="1548" r:id="rId42"/>
    <p:sldId id="1549" r:id="rId43"/>
    <p:sldId id="1550" r:id="rId44"/>
    <p:sldId id="1551" r:id="rId45"/>
    <p:sldId id="1552" r:id="rId46"/>
    <p:sldId id="1553" r:id="rId47"/>
    <p:sldId id="1554" r:id="rId48"/>
    <p:sldId id="1555" r:id="rId49"/>
    <p:sldId id="1556" r:id="rId50"/>
    <p:sldId id="1557" r:id="rId51"/>
    <p:sldId id="1558" r:id="rId52"/>
    <p:sldId id="1559" r:id="rId53"/>
    <p:sldId id="1560" r:id="rId54"/>
    <p:sldId id="1561" r:id="rId55"/>
    <p:sldId id="1562" r:id="rId56"/>
    <p:sldId id="1563" r:id="rId57"/>
    <p:sldId id="1564" r:id="rId58"/>
    <p:sldId id="1565" r:id="rId59"/>
    <p:sldId id="1566" r:id="rId60"/>
    <p:sldId id="1567" r:id="rId61"/>
    <p:sldId id="1568" r:id="rId62"/>
    <p:sldId id="1663" r:id="rId63"/>
    <p:sldId id="1570" r:id="rId64"/>
    <p:sldId id="1666" r:id="rId65"/>
    <p:sldId id="1667" r:id="rId66"/>
    <p:sldId id="1664" r:id="rId67"/>
    <p:sldId id="724" r:id="rId68"/>
  </p:sldIdLst>
  <p:sldSz cx="9144000" cy="6858000" type="screen4x3"/>
  <p:notesSz cx="6858000" cy="9144000"/>
  <p:embeddedFontLst>
    <p:embeddedFont>
      <p:font typeface="Libra BT" pitchFamily="66" charset="0"/>
      <p:regular r:id="rId69"/>
    </p:embeddedFont>
    <p:embeddedFont>
      <p:font typeface="CentSchbook BT" pitchFamily="18" charset="0"/>
      <p:regular r:id="rId70"/>
      <p:bold r:id="rId71"/>
      <p:italic r:id="rId72"/>
      <p:boldItalic r:id="rId73"/>
    </p:embeddedFont>
    <p:embeddedFont>
      <p:font typeface="Arial Narrow" pitchFamily="34" charset="0"/>
      <p:regular r:id="rId74"/>
      <p:bold r:id="rId75"/>
      <p:italic r:id="rId76"/>
      <p:boldItalic r:id="rId77"/>
    </p:embeddedFont>
    <p:embeddedFont>
      <p:font typeface="Webdings" pitchFamily="18" charset="2"/>
      <p:regular r:id="rId78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CC"/>
    <a:srgbClr val="FF99FF"/>
    <a:srgbClr val="66FFFF"/>
    <a:srgbClr val="0000FF"/>
    <a:srgbClr val="CC3399"/>
    <a:srgbClr val="CC0099"/>
    <a:srgbClr val="FFFF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04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1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7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8.fntdata"/><Relationship Id="rId7" Type="http://schemas.openxmlformats.org/officeDocument/2006/relationships/slide" Target="slides/slide6.xml"/><Relationship Id="rId71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6.fntdata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5.fntdata"/><Relationship Id="rId78" Type="http://schemas.openxmlformats.org/officeDocument/2006/relationships/font" Target="fonts/font10.fntdata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4.fntdata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AF035B-83F7-423E-A778-EB9F8697B3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95E18-A3F2-46C3-8525-84F882C3DC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72655-75E3-44FF-9AF8-71D8795B81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24D872-8130-4211-85FD-1629C09F78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F31BE-2BA9-4342-99AB-00E81150A6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0AE10-EF1F-4704-97C5-4B39534AE2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87ECB0-04D4-419F-8F7C-CB869A2D30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60DC9A-C7CA-49AA-B95E-E2017AF8E3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48CB4-A209-4FCD-943A-A8161F8781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F968A1-A128-48CA-9CC6-1035565F8B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877E36-FDAE-4C5F-A2A8-45FCD9162C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C0FD7B79-3973-4C5E-81BA-3B061D834A5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effectLst/>
        </p:spPr>
        <p:txBody>
          <a:bodyPr/>
          <a:lstStyle/>
          <a:p>
            <a:r>
              <a:rPr lang="es-VE" sz="9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Los secularistas</a:t>
            </a:r>
            <a:br>
              <a:rPr lang="es-VE" sz="9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9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humanistas</a:t>
            </a:r>
            <a:br>
              <a:rPr lang="es-VE" sz="9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9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- parte A -</a:t>
            </a:r>
            <a:endParaRPr lang="es-VE" sz="9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3340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12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86373" name="Rectangle 5"/>
          <p:cNvSpPr>
            <a:spLocks noChangeArrowheads="1"/>
          </p:cNvSpPr>
          <p:nvPr/>
        </p:nvSpPr>
        <p:spPr bwMode="auto">
          <a:xfrm>
            <a:off x="304800" y="2286000"/>
            <a:ext cx="8534400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“hacer perteneciente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a la vida, estado o costumbre del mundo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lo que era eclesiástico”</a:t>
            </a:r>
            <a:r>
              <a:rPr lang="es-VE" sz="8000" i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/>
            </a:r>
            <a:br>
              <a:rPr lang="es-VE" sz="8000" i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VE" sz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/>
            </a:r>
            <a:br>
              <a:rPr lang="es-VE" sz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endParaRPr lang="es-VE" sz="6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4800" y="739775"/>
            <a:ext cx="8534400" cy="1470025"/>
          </a:xfrm>
          <a:effectLst/>
        </p:spPr>
        <p:txBody>
          <a:bodyPr/>
          <a:lstStyle/>
          <a:p>
            <a:r>
              <a:rPr lang="es-VE" sz="8000" i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Secularizar:</a:t>
            </a:r>
            <a:br>
              <a:rPr lang="es-VE" sz="8000" i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VE" sz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/>
            </a:r>
            <a:br>
              <a:rPr lang="es-VE" sz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endParaRPr lang="es-VE" sz="6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884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4800" y="739775"/>
            <a:ext cx="8534400" cy="1470025"/>
          </a:xfrm>
          <a:effectLst/>
        </p:spPr>
        <p:txBody>
          <a:bodyPr/>
          <a:lstStyle/>
          <a:p>
            <a:r>
              <a:rPr lang="es-VE" sz="8000" i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Humanizar:</a:t>
            </a:r>
            <a:br>
              <a:rPr lang="es-VE" sz="8000" i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VE" sz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/>
            </a:r>
            <a:br>
              <a:rPr lang="es-VE" sz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endParaRPr lang="es-VE" sz="6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188421" name="Rectangle 5"/>
          <p:cNvSpPr>
            <a:spLocks noChangeArrowheads="1"/>
          </p:cNvSpPr>
          <p:nvPr/>
        </p:nvSpPr>
        <p:spPr bwMode="auto">
          <a:xfrm>
            <a:off x="304800" y="2286000"/>
            <a:ext cx="8534400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“hacer humano,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familiar y afable a alguien o algo”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VE" sz="6000" i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/>
            </a:r>
            <a:br>
              <a:rPr lang="es-VE" sz="6000" i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VE" sz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/>
            </a:r>
            <a:br>
              <a:rPr lang="es-VE" sz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endParaRPr lang="es-VE" sz="6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89445" name="Rectangle 5"/>
          <p:cNvSpPr>
            <a:spLocks noChangeArrowheads="1"/>
          </p:cNvSpPr>
          <p:nvPr/>
        </p:nvSpPr>
        <p:spPr bwMode="auto">
          <a:xfrm>
            <a:off x="304800" y="2286000"/>
            <a:ext cx="8534400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None/>
            </a:pP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el secularismo va a ser un sistema cerrado y limitado al plano humano-terrenal</a:t>
            </a:r>
            <a:r>
              <a:rPr lang="es-VE" sz="8000" i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/>
            </a:r>
            <a:br>
              <a:rPr lang="es-VE" sz="8000" i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VE" sz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/>
            </a:r>
            <a:br>
              <a:rPr lang="es-VE" sz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endParaRPr lang="es-VE" sz="6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4800" y="739775"/>
            <a:ext cx="8534400" cy="1470025"/>
          </a:xfrm>
          <a:effectLst/>
        </p:spPr>
        <p:txBody>
          <a:bodyPr/>
          <a:lstStyle/>
          <a:p>
            <a:r>
              <a:rPr lang="es-VE" sz="8000" i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>Observación:</a:t>
            </a:r>
            <a:br>
              <a:rPr lang="es-VE" sz="8000" i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r>
              <a:rPr lang="es-VE" sz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  <a:t/>
            </a:r>
            <a:br>
              <a:rPr lang="es-VE" sz="1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CentSchbook BT" pitchFamily="18" charset="0"/>
              </a:rPr>
            </a:br>
            <a:endParaRPr lang="es-VE" sz="6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CentSchbook B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904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El desarrollo del secularismo</a:t>
            </a:r>
            <a:b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 el mundo occidental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293314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3315" name="Rectangle 3"/>
          <p:cNvSpPr>
            <a:spLocks noChangeArrowheads="1"/>
          </p:cNvSpPr>
          <p:nvPr/>
        </p:nvSpPr>
        <p:spPr bwMode="auto">
          <a:xfrm>
            <a:off x="762000" y="1"/>
            <a:ext cx="7620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Pero hubo un creciente problema durante la edad media</a:t>
            </a:r>
            <a:endParaRPr lang="es-VE" sz="56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06857" name="Text Box 9"/>
          <p:cNvSpPr txBox="1">
            <a:spLocks noChangeArrowheads="1"/>
          </p:cNvSpPr>
          <p:nvPr/>
        </p:nvSpPr>
        <p:spPr bwMode="auto">
          <a:xfrm>
            <a:off x="7010400" y="2420779"/>
            <a:ext cx="222849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Marie-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Nguyen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06857" name="Text Box 9"/>
          <p:cNvSpPr txBox="1">
            <a:spLocks noChangeArrowheads="1"/>
          </p:cNvSpPr>
          <p:nvPr/>
        </p:nvSpPr>
        <p:spPr bwMode="auto">
          <a:xfrm>
            <a:off x="7010400" y="2420779"/>
            <a:ext cx="222849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Marie-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Nguyen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06857" name="Text Box 9"/>
          <p:cNvSpPr txBox="1">
            <a:spLocks noChangeArrowheads="1"/>
          </p:cNvSpPr>
          <p:nvPr/>
        </p:nvSpPr>
        <p:spPr bwMode="auto">
          <a:xfrm>
            <a:off x="7010400" y="2420779"/>
            <a:ext cx="222849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Marie-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Nguyen / Wikimedia Commons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5410200" y="3886200"/>
            <a:ext cx="838200" cy="609600"/>
          </a:xfrm>
          <a:prstGeom prst="ellipse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828800" y="457200"/>
            <a:ext cx="5264150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40000" dirty="0">
                <a:solidFill>
                  <a:srgbClr val="FF0000"/>
                </a:solidFill>
                <a:latin typeface="Webdings" pitchFamily="18" charset="2"/>
              </a:rPr>
              <a:t>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07878" name="Text Box 6"/>
          <p:cNvSpPr txBox="1">
            <a:spLocks noChangeArrowheads="1"/>
          </p:cNvSpPr>
          <p:nvPr/>
        </p:nvSpPr>
        <p:spPr bwMode="auto">
          <a:xfrm>
            <a:off x="2286000" y="1508125"/>
            <a:ext cx="4576763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30000" dirty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CentSchbook BT" pitchFamily="18" charset="0"/>
              </a:rPr>
              <a:t>¿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09926" name="Text Box 6"/>
          <p:cNvSpPr txBox="1">
            <a:spLocks noChangeArrowheads="1"/>
          </p:cNvSpPr>
          <p:nvPr/>
        </p:nvSpPr>
        <p:spPr bwMode="auto">
          <a:xfrm>
            <a:off x="1828800" y="457200"/>
            <a:ext cx="5264150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40000" dirty="0">
                <a:solidFill>
                  <a:srgbClr val="FF0000"/>
                </a:solidFill>
                <a:latin typeface="Webdings" pitchFamily="18" charset="2"/>
              </a:rPr>
              <a:t>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5285" name="Text Box 5"/>
          <p:cNvSpPr txBox="1">
            <a:spLocks noChangeArrowheads="1"/>
          </p:cNvSpPr>
          <p:nvPr/>
        </p:nvSpPr>
        <p:spPr bwMode="auto">
          <a:xfrm>
            <a:off x="7315511" y="6248400"/>
            <a:ext cx="190468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Onkel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Tuca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7333" name="Text Box 5"/>
          <p:cNvSpPr txBox="1">
            <a:spLocks noChangeArrowheads="1"/>
          </p:cNvSpPr>
          <p:nvPr/>
        </p:nvSpPr>
        <p:spPr bwMode="auto">
          <a:xfrm>
            <a:off x="990600" y="2743200"/>
            <a:ext cx="135485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Leonardo</a:t>
            </a:r>
          </a:p>
          <a:p>
            <a:pPr algn="ctr">
              <a:buNone/>
            </a:pPr>
            <a:r>
              <a:rPr lang="en-US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de Vinci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7333" name="Text Box 5"/>
          <p:cNvSpPr txBox="1">
            <a:spLocks noChangeArrowheads="1"/>
          </p:cNvSpPr>
          <p:nvPr/>
        </p:nvSpPr>
        <p:spPr bwMode="auto">
          <a:xfrm>
            <a:off x="990600" y="2743200"/>
            <a:ext cx="135485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Leonardo</a:t>
            </a:r>
          </a:p>
          <a:p>
            <a:pPr algn="ctr">
              <a:buNone/>
            </a:pPr>
            <a:r>
              <a:rPr lang="en-US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de Vinci</a:t>
            </a:r>
          </a:p>
        </p:txBody>
      </p:sp>
      <p:sp>
        <p:nvSpPr>
          <p:cNvPr id="227334" name="Text Box 6"/>
          <p:cNvSpPr txBox="1">
            <a:spLocks noChangeArrowheads="1"/>
          </p:cNvSpPr>
          <p:nvPr/>
        </p:nvSpPr>
        <p:spPr bwMode="auto">
          <a:xfrm>
            <a:off x="152400" y="4953000"/>
            <a:ext cx="101502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Miguel</a:t>
            </a:r>
          </a:p>
          <a:p>
            <a:pPr algn="ctr">
              <a:buNone/>
            </a:pPr>
            <a:r>
              <a:rPr lang="es-VE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Ángel</a:t>
            </a:r>
            <a:endParaRPr lang="en-US" sz="2000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7333" name="Text Box 5"/>
          <p:cNvSpPr txBox="1">
            <a:spLocks noChangeArrowheads="1"/>
          </p:cNvSpPr>
          <p:nvPr/>
        </p:nvSpPr>
        <p:spPr bwMode="auto">
          <a:xfrm>
            <a:off x="990600" y="2743200"/>
            <a:ext cx="135485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Leonardo</a:t>
            </a:r>
          </a:p>
          <a:p>
            <a:pPr algn="ctr">
              <a:buNone/>
            </a:pPr>
            <a:r>
              <a:rPr lang="en-US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de Vinci</a:t>
            </a:r>
          </a:p>
        </p:txBody>
      </p:sp>
      <p:sp>
        <p:nvSpPr>
          <p:cNvPr id="227334" name="Text Box 6"/>
          <p:cNvSpPr txBox="1">
            <a:spLocks noChangeArrowheads="1"/>
          </p:cNvSpPr>
          <p:nvPr/>
        </p:nvSpPr>
        <p:spPr bwMode="auto">
          <a:xfrm>
            <a:off x="152400" y="4953000"/>
            <a:ext cx="101502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Miguel</a:t>
            </a:r>
          </a:p>
          <a:p>
            <a:pPr algn="ctr">
              <a:buNone/>
            </a:pPr>
            <a:r>
              <a:rPr lang="es-VE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Ángel</a:t>
            </a:r>
            <a:endParaRPr lang="en-US" sz="2000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227335" name="Text Box 7"/>
          <p:cNvSpPr txBox="1">
            <a:spLocks noChangeArrowheads="1"/>
          </p:cNvSpPr>
          <p:nvPr/>
        </p:nvSpPr>
        <p:spPr bwMode="auto">
          <a:xfrm>
            <a:off x="6781800" y="5029200"/>
            <a:ext cx="135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s-VE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Bramante</a:t>
            </a:r>
            <a:endParaRPr lang="en-US" sz="2000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7333" name="Text Box 5"/>
          <p:cNvSpPr txBox="1">
            <a:spLocks noChangeArrowheads="1"/>
          </p:cNvSpPr>
          <p:nvPr/>
        </p:nvSpPr>
        <p:spPr bwMode="auto">
          <a:xfrm>
            <a:off x="990600" y="2743200"/>
            <a:ext cx="135485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Leonardo</a:t>
            </a:r>
          </a:p>
          <a:p>
            <a:pPr algn="ctr">
              <a:buNone/>
            </a:pPr>
            <a:r>
              <a:rPr lang="en-US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de Vinci</a:t>
            </a:r>
          </a:p>
        </p:txBody>
      </p:sp>
      <p:sp>
        <p:nvSpPr>
          <p:cNvPr id="227334" name="Text Box 6"/>
          <p:cNvSpPr txBox="1">
            <a:spLocks noChangeArrowheads="1"/>
          </p:cNvSpPr>
          <p:nvPr/>
        </p:nvSpPr>
        <p:spPr bwMode="auto">
          <a:xfrm>
            <a:off x="152400" y="4953000"/>
            <a:ext cx="101502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Miguel</a:t>
            </a:r>
          </a:p>
          <a:p>
            <a:pPr algn="ctr">
              <a:buNone/>
            </a:pPr>
            <a:r>
              <a:rPr lang="es-VE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Ángel</a:t>
            </a:r>
            <a:endParaRPr lang="en-US" sz="2000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227335" name="Text Box 7"/>
          <p:cNvSpPr txBox="1">
            <a:spLocks noChangeArrowheads="1"/>
          </p:cNvSpPr>
          <p:nvPr/>
        </p:nvSpPr>
        <p:spPr bwMode="auto">
          <a:xfrm>
            <a:off x="6781800" y="5029200"/>
            <a:ext cx="135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s-VE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Bramante</a:t>
            </a:r>
            <a:endParaRPr lang="en-US" sz="2000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  <p:sp>
        <p:nvSpPr>
          <p:cNvPr id="227336" name="Text Box 8"/>
          <p:cNvSpPr txBox="1">
            <a:spLocks noChangeArrowheads="1"/>
          </p:cNvSpPr>
          <p:nvPr/>
        </p:nvSpPr>
        <p:spPr bwMode="auto">
          <a:xfrm>
            <a:off x="8001000" y="2438400"/>
            <a:ext cx="946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s-VE" sz="2000" b="1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</a:rPr>
              <a:t>Rafael</a:t>
            </a:r>
            <a:endParaRPr lang="en-US" sz="2000" b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18118" name="Text Box 6"/>
          <p:cNvSpPr txBox="1">
            <a:spLocks noChangeArrowheads="1"/>
          </p:cNvSpPr>
          <p:nvPr/>
        </p:nvSpPr>
        <p:spPr bwMode="auto">
          <a:xfrm>
            <a:off x="6400800" y="6611779"/>
            <a:ext cx="21980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Stanislav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Traykov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1"/>
            <a:ext cx="4800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Leonardo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De Vinci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VE" sz="5600" dirty="0" smtClean="0">
              <a:latin typeface="Libra BT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su auto retrato</a:t>
            </a:r>
            <a:endParaRPr lang="es-VE" sz="56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724400" y="1"/>
            <a:ext cx="4419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René Descartes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VE" sz="5600" dirty="0" smtClean="0">
              <a:latin typeface="Libra BT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Filósofo francés del siglo 17</a:t>
            </a:r>
            <a:endParaRPr lang="es-VE" sz="56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2213" name="Text Box 5"/>
          <p:cNvSpPr txBox="1">
            <a:spLocks noChangeArrowheads="1"/>
          </p:cNvSpPr>
          <p:nvPr/>
        </p:nvSpPr>
        <p:spPr bwMode="auto">
          <a:xfrm>
            <a:off x="1066800" y="5334000"/>
            <a:ext cx="295465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3600" dirty="0">
                <a:solidFill>
                  <a:srgbClr val="FFFF00"/>
                </a:solidFill>
              </a:rPr>
              <a:t>Coordenadas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3600" dirty="0">
                <a:solidFill>
                  <a:srgbClr val="FFFF00"/>
                </a:solidFill>
              </a:rPr>
              <a:t>cartesianas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22213" name="Text Box 5"/>
          <p:cNvSpPr txBox="1">
            <a:spLocks noChangeArrowheads="1"/>
          </p:cNvSpPr>
          <p:nvPr/>
        </p:nvSpPr>
        <p:spPr bwMode="auto">
          <a:xfrm>
            <a:off x="1066800" y="5334000"/>
            <a:ext cx="295465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3600" dirty="0">
                <a:solidFill>
                  <a:srgbClr val="FFFF00"/>
                </a:solidFill>
              </a:rPr>
              <a:t>Coordenadas</a:t>
            </a:r>
          </a:p>
          <a:p>
            <a:pPr algn="ctr">
              <a:spcBef>
                <a:spcPts val="0"/>
              </a:spcBef>
              <a:buNone/>
            </a:pPr>
            <a:r>
              <a:rPr lang="es-VE" sz="3600" dirty="0">
                <a:solidFill>
                  <a:srgbClr val="FFFF00"/>
                </a:solidFill>
              </a:rPr>
              <a:t>cartesianas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30405" name="Text Box 5"/>
          <p:cNvSpPr txBox="1">
            <a:spLocks noChangeArrowheads="1"/>
          </p:cNvSpPr>
          <p:nvPr/>
        </p:nvSpPr>
        <p:spPr bwMode="auto">
          <a:xfrm>
            <a:off x="0" y="2771775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9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“Cogito,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9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ergo sum”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31431" name="Text Box 7"/>
          <p:cNvSpPr txBox="1">
            <a:spLocks noChangeArrowheads="1"/>
          </p:cNvSpPr>
          <p:nvPr/>
        </p:nvSpPr>
        <p:spPr bwMode="auto">
          <a:xfrm>
            <a:off x="685800" y="3000375"/>
            <a:ext cx="77724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VE" sz="53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Cualquier cosa que el hombre percibe con claridad y como distinto, tiene que ser verdad</a:t>
            </a:r>
            <a:endParaRPr lang="en-US" sz="53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1"/>
            <a:ext cx="3962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Juan </a:t>
            </a:r>
            <a:r>
              <a:rPr lang="es-VE" sz="5600" dirty="0" err="1" smtClean="0">
                <a:latin typeface="Libra BT" pitchFamily="66" charset="0"/>
              </a:rPr>
              <a:t>Locke</a:t>
            </a:r>
            <a:endParaRPr lang="es-VE" sz="5600" dirty="0" smtClean="0">
              <a:latin typeface="Libra BT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VE" sz="5600" dirty="0" smtClean="0">
              <a:latin typeface="Libra BT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Filósofo inglés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VE" sz="5600" dirty="0" smtClean="0">
                <a:latin typeface="Libra BT" pitchFamily="66" charset="0"/>
              </a:rPr>
              <a:t>de los siglos 17 y 18</a:t>
            </a:r>
            <a:endParaRPr lang="es-VE" sz="5600" dirty="0"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34502" name="Text Box 6"/>
          <p:cNvSpPr txBox="1">
            <a:spLocks noChangeArrowheads="1"/>
          </p:cNvSpPr>
          <p:nvPr/>
        </p:nvSpPr>
        <p:spPr bwMode="auto">
          <a:xfrm>
            <a:off x="2265363" y="5105400"/>
            <a:ext cx="466883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Tabla raza</a:t>
            </a:r>
            <a:endParaRPr lang="en-US" sz="8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35525" name="Text Box 5"/>
          <p:cNvSpPr txBox="1">
            <a:spLocks noChangeArrowheads="1"/>
          </p:cNvSpPr>
          <p:nvPr/>
        </p:nvSpPr>
        <p:spPr bwMode="auto">
          <a:xfrm>
            <a:off x="609600" y="5105400"/>
            <a:ext cx="78613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“Contrato social”</a:t>
            </a:r>
            <a:endParaRPr lang="en-US" sz="8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365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495800"/>
            <a:ext cx="9144000" cy="1470025"/>
          </a:xfrm>
          <a:effectLst/>
        </p:spPr>
        <p:txBody>
          <a:bodyPr/>
          <a:lstStyle/>
          <a:p>
            <a:r>
              <a:rPr lang="es-VE" sz="5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David </a:t>
            </a:r>
            <a:r>
              <a:rPr lang="es-VE" sz="5200" dirty="0" err="1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Hume</a:t>
            </a:r>
            <a:r>
              <a:rPr lang="es-VE" sz="5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5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1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/>
            </a:r>
            <a:br>
              <a:rPr lang="es-VE" sz="16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5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filósofo escocés del siglo 18</a:t>
            </a:r>
            <a:endParaRPr lang="es-VE" sz="5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365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495800"/>
            <a:ext cx="9144000" cy="1470025"/>
          </a:xfrm>
          <a:effectLst/>
        </p:spPr>
        <p:txBody>
          <a:bodyPr/>
          <a:lstStyle/>
          <a:p>
            <a:r>
              <a:rPr lang="es-VE" sz="52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Todo conocimiento está limitado a lo que percibimos con nuestros sentidos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365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4495800"/>
            <a:ext cx="8686800" cy="1470025"/>
          </a:xfrm>
          <a:effectLst/>
        </p:spPr>
        <p:txBody>
          <a:bodyPr/>
          <a:lstStyle/>
          <a:p>
            <a:r>
              <a:rPr lang="es-VE" sz="5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No podemos tener conocimientos 100% absolutos o ciertos</a:t>
            </a:r>
            <a:endParaRPr lang="es-VE" sz="5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2365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4495800"/>
            <a:ext cx="8077200" cy="1470025"/>
          </a:xfrm>
          <a:effectLst/>
        </p:spPr>
        <p:txBody>
          <a:bodyPr/>
          <a:lstStyle/>
          <a:p>
            <a:r>
              <a:rPr lang="es-VE" sz="52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No podemos tener certeza de la verdad</a:t>
            </a:r>
            <a:endParaRPr lang="es-VE" sz="52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buNone/>
            </a:pPr>
            <a:endParaRPr lang="es-VE" sz="4800" dirty="0" smtClean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buNone/>
            </a:pPr>
            <a:r>
              <a:rPr lang="es-VE" sz="3400" i="1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buNone/>
            </a:pPr>
            <a:r>
              <a:rPr lang="es-VE" sz="3400" i="1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buNone/>
            </a:pPr>
            <a:endParaRPr lang="es-VE" sz="1000" i="1" dirty="0" smtClean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buNone/>
            </a:pP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2010 </a:t>
            </a:r>
            <a:r>
              <a:rPr lang="es-VE" sz="34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F. Ritchey</a:t>
            </a:r>
            <a:endParaRPr lang="es-VE" sz="34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8136</TotalTime>
  <Words>224</Words>
  <Application>Microsoft Office PowerPoint</Application>
  <PresentationFormat>On-screen Show (4:3)</PresentationFormat>
  <Paragraphs>68</Paragraphs>
  <Slides>67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4" baseType="lpstr">
      <vt:lpstr>Arial</vt:lpstr>
      <vt:lpstr>Libra BT</vt:lpstr>
      <vt:lpstr>Wingdings</vt:lpstr>
      <vt:lpstr>CentSchbook BT</vt:lpstr>
      <vt:lpstr>Arial Narrow</vt:lpstr>
      <vt:lpstr>Webdings</vt:lpstr>
      <vt:lpstr>Default Design</vt:lpstr>
      <vt:lpstr>Los secularistas y humanistas - parte A -</vt:lpstr>
      <vt:lpstr>Secularizar:  </vt:lpstr>
      <vt:lpstr>Humanizar:  </vt:lpstr>
      <vt:lpstr>Observación:  </vt:lpstr>
      <vt:lpstr>El desarrollo del secularismo en el mundo occidental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David Hume  filósofo escocés del siglo 18</vt:lpstr>
      <vt:lpstr>Todo conocimiento está limitado a lo que percibimos con nuestros sentidos</vt:lpstr>
      <vt:lpstr>No podemos tener conocimientos 100% absolutos o ciertos</vt:lpstr>
      <vt:lpstr>No podemos tener certeza de la verdad</vt:lpstr>
      <vt:lpstr>Slide 66</vt:lpstr>
      <vt:lpstr>Slide 67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06 Presentación visual - parte A (los secularistas y humanistas)</dc:title>
  <dc:creator>William Ritchey</dc:creator>
  <cp:lastModifiedBy>William Ritchey</cp:lastModifiedBy>
  <cp:revision>273</cp:revision>
  <dcterms:created xsi:type="dcterms:W3CDTF">2007-11-13T16:31:37Z</dcterms:created>
  <dcterms:modified xsi:type="dcterms:W3CDTF">2009-10-29T19:08:28Z</dcterms:modified>
</cp:coreProperties>
</file>