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506" r:id="rId2"/>
    <p:sldId id="1390" r:id="rId3"/>
    <p:sldId id="1391" r:id="rId4"/>
    <p:sldId id="1392" r:id="rId5"/>
    <p:sldId id="1393" r:id="rId6"/>
    <p:sldId id="1394" r:id="rId7"/>
    <p:sldId id="1395" r:id="rId8"/>
    <p:sldId id="1396" r:id="rId9"/>
    <p:sldId id="1397" r:id="rId10"/>
    <p:sldId id="1398" r:id="rId11"/>
    <p:sldId id="1400" r:id="rId12"/>
    <p:sldId id="1401" r:id="rId13"/>
    <p:sldId id="1402" r:id="rId14"/>
    <p:sldId id="1403" r:id="rId15"/>
    <p:sldId id="1404" r:id="rId16"/>
    <p:sldId id="1461" r:id="rId17"/>
    <p:sldId id="1462" r:id="rId18"/>
    <p:sldId id="1450" r:id="rId19"/>
    <p:sldId id="1406" r:id="rId20"/>
    <p:sldId id="1407" r:id="rId21"/>
    <p:sldId id="1507" r:id="rId22"/>
    <p:sldId id="1508" r:id="rId23"/>
    <p:sldId id="1408" r:id="rId24"/>
    <p:sldId id="1463" r:id="rId25"/>
    <p:sldId id="1409" r:id="rId26"/>
    <p:sldId id="1410" r:id="rId27"/>
    <p:sldId id="1509" r:id="rId28"/>
    <p:sldId id="1411" r:id="rId29"/>
    <p:sldId id="1412" r:id="rId30"/>
    <p:sldId id="1449" r:id="rId31"/>
    <p:sldId id="1451" r:id="rId32"/>
    <p:sldId id="1413" r:id="rId33"/>
    <p:sldId id="1415" r:id="rId34"/>
    <p:sldId id="1416" r:id="rId35"/>
    <p:sldId id="1417" r:id="rId36"/>
    <p:sldId id="1434" r:id="rId37"/>
    <p:sldId id="1419" r:id="rId38"/>
    <p:sldId id="1435" r:id="rId39"/>
    <p:sldId id="1436" r:id="rId40"/>
    <p:sldId id="1659" r:id="rId41"/>
    <p:sldId id="1660" r:id="rId42"/>
    <p:sldId id="1657" r:id="rId43"/>
    <p:sldId id="1658" r:id="rId44"/>
    <p:sldId id="1420" r:id="rId45"/>
    <p:sldId id="1421" r:id="rId46"/>
    <p:sldId id="1422" r:id="rId47"/>
    <p:sldId id="1424" r:id="rId48"/>
    <p:sldId id="1437" r:id="rId49"/>
    <p:sldId id="1423" r:id="rId50"/>
    <p:sldId id="1425" r:id="rId51"/>
    <p:sldId id="1426" r:id="rId52"/>
    <p:sldId id="1427" r:id="rId53"/>
    <p:sldId id="1428" r:id="rId54"/>
    <p:sldId id="1438" r:id="rId55"/>
    <p:sldId id="1464" r:id="rId56"/>
    <p:sldId id="1439" r:id="rId57"/>
    <p:sldId id="1465" r:id="rId58"/>
    <p:sldId id="1430" r:id="rId59"/>
    <p:sldId id="1440" r:id="rId60"/>
    <p:sldId id="1433" r:id="rId61"/>
    <p:sldId id="1661" r:id="rId62"/>
    <p:sldId id="724" r:id="rId63"/>
  </p:sldIdLst>
  <p:sldSz cx="9144000" cy="6858000" type="screen4x3"/>
  <p:notesSz cx="6858000" cy="9144000"/>
  <p:embeddedFontLst>
    <p:embeddedFont>
      <p:font typeface="Libra BT" pitchFamily="66" charset="0"/>
      <p:regular r:id="rId64"/>
    </p:embeddedFont>
    <p:embeddedFont>
      <p:font typeface="DF Calligraphic Ornaments LET" pitchFamily="2" charset="2"/>
      <p:regular r:id="rId65"/>
    </p:embeddedFont>
    <p:embeddedFont>
      <p:font typeface="Arial Narrow" pitchFamily="34" charset="0"/>
      <p:regular r:id="rId66"/>
      <p:bold r:id="rId67"/>
      <p:italic r:id="rId68"/>
      <p:boldItalic r:id="rId69"/>
    </p:embeddedFont>
    <p:embeddedFont>
      <p:font typeface="Swis721 BT" pitchFamily="34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CC"/>
    <a:srgbClr val="FF99FF"/>
    <a:srgbClr val="66FFFF"/>
    <a:srgbClr val="0000FF"/>
    <a:srgbClr val="CC3399"/>
    <a:srgbClr val="CC0099"/>
    <a:srgbClr val="FFFF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04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7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5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F035B-83F7-423E-A778-EB9F8697B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95E18-A3F2-46C3-8525-84F882C3D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72655-75E3-44FF-9AF8-71D8795B81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4D872-8130-4211-85FD-1629C09F78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F31BE-2BA9-4342-99AB-00E81150A6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0AE10-EF1F-4704-97C5-4B39534AE2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7ECB0-04D4-419F-8F7C-CB869A2D30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0DC9A-C7CA-49AA-B95E-E2017AF8E3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48CB4-A209-4FCD-943A-A8161F878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968A1-A128-48CA-9CC6-1035565F8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77E36-FDAE-4C5F-A2A8-45FCD9162C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0FD7B79-3973-4C5E-81BA-3B061D834A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mormones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creencias y</a:t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evangelizarlos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10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64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00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25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29000" y="0"/>
            <a:ext cx="5715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Algunas creencias de los mormones</a:t>
            </a:r>
          </a:p>
        </p:txBody>
      </p:sp>
      <p:sp>
        <p:nvSpPr>
          <p:cNvPr id="1262597" name="Text Box 5"/>
          <p:cNvSpPr txBox="1">
            <a:spLocks noChangeArrowheads="1"/>
          </p:cNvSpPr>
          <p:nvPr/>
        </p:nvSpPr>
        <p:spPr bwMode="auto">
          <a:xfrm>
            <a:off x="0" y="6613525"/>
            <a:ext cx="2079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Philipp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Spinnler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3619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36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464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46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 espíritu santo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56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Nacimiento de Jesús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6690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6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Jesús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7717" name="Rectangle 5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77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trinidad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8739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87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satanás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976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97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Divinidad del hombre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70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728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salvación</a:t>
            </a:r>
          </a:p>
        </p:txBody>
      </p:sp>
      <p:sp>
        <p:nvSpPr>
          <p:cNvPr id="1272838" name="Text Box 6"/>
          <p:cNvSpPr txBox="1">
            <a:spLocks noChangeArrowheads="1"/>
          </p:cNvSpPr>
          <p:nvPr/>
        </p:nvSpPr>
        <p:spPr bwMode="auto">
          <a:xfrm>
            <a:off x="0" y="6613525"/>
            <a:ext cx="2136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Benjamin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Weigel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738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858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sangre de Cristo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748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gracia</a:t>
            </a:r>
          </a:p>
        </p:txBody>
      </p:sp>
      <p:sp>
        <p:nvSpPr>
          <p:cNvPr id="1274885" name="Text Box 5"/>
          <p:cNvSpPr txBox="1">
            <a:spLocks noChangeArrowheads="1"/>
          </p:cNvSpPr>
          <p:nvPr/>
        </p:nvSpPr>
        <p:spPr bwMode="auto">
          <a:xfrm>
            <a:off x="0" y="6613525"/>
            <a:ext cx="2136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Benjamin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Weigel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75910" name="Rectangle 6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5911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El sacerdocio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93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6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segunda venida</a:t>
            </a:r>
          </a:p>
        </p:txBody>
      </p:sp>
      <p:pic>
        <p:nvPicPr>
          <p:cNvPr id="5" name="Picture 4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27693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6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segunda venida</a:t>
            </a:r>
          </a:p>
        </p:txBody>
      </p:sp>
      <p:sp>
        <p:nvSpPr>
          <p:cNvPr id="1276937" name="Oval 9"/>
          <p:cNvSpPr>
            <a:spLocks noChangeArrowheads="1"/>
          </p:cNvSpPr>
          <p:nvPr/>
        </p:nvSpPr>
        <p:spPr bwMode="auto">
          <a:xfrm>
            <a:off x="5356225" y="1981200"/>
            <a:ext cx="304800" cy="304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6939" name="Text Box 11"/>
          <p:cNvSpPr txBox="1">
            <a:spLocks noChangeArrowheads="1"/>
          </p:cNvSpPr>
          <p:nvPr/>
        </p:nvSpPr>
        <p:spPr bwMode="auto">
          <a:xfrm>
            <a:off x="4876800" y="1371600"/>
            <a:ext cx="21907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Swis721 BT" pitchFamily="34" charset="0"/>
              </a:rPr>
              <a:t>Los judíos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Swis721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27693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6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segunda venida</a:t>
            </a:r>
          </a:p>
        </p:txBody>
      </p:sp>
      <p:sp>
        <p:nvSpPr>
          <p:cNvPr id="1276937" name="Oval 9"/>
          <p:cNvSpPr>
            <a:spLocks noChangeArrowheads="1"/>
          </p:cNvSpPr>
          <p:nvPr/>
        </p:nvSpPr>
        <p:spPr bwMode="auto">
          <a:xfrm>
            <a:off x="5356225" y="1981200"/>
            <a:ext cx="304800" cy="304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6938" name="Oval 10"/>
          <p:cNvSpPr>
            <a:spLocks noChangeArrowheads="1"/>
          </p:cNvSpPr>
          <p:nvPr/>
        </p:nvSpPr>
        <p:spPr bwMode="auto">
          <a:xfrm>
            <a:off x="2082800" y="1828800"/>
            <a:ext cx="304800" cy="304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6939" name="Text Box 11"/>
          <p:cNvSpPr txBox="1">
            <a:spLocks noChangeArrowheads="1"/>
          </p:cNvSpPr>
          <p:nvPr/>
        </p:nvSpPr>
        <p:spPr bwMode="auto">
          <a:xfrm>
            <a:off x="4876800" y="1371600"/>
            <a:ext cx="21907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Swis721 BT" pitchFamily="34" charset="0"/>
              </a:rPr>
              <a:t>Los judíos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Swis721 BT" pitchFamily="34" charset="0"/>
            </a:endParaRPr>
          </a:p>
        </p:txBody>
      </p:sp>
      <p:sp>
        <p:nvSpPr>
          <p:cNvPr id="1276940" name="Text Box 12"/>
          <p:cNvSpPr txBox="1">
            <a:spLocks noChangeArrowheads="1"/>
          </p:cNvSpPr>
          <p:nvPr/>
        </p:nvSpPr>
        <p:spPr bwMode="auto">
          <a:xfrm>
            <a:off x="762000" y="1219200"/>
            <a:ext cx="3068638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Swis721 BT" pitchFamily="34" charset="0"/>
              </a:rPr>
              <a:t>Los mormones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Swis721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082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7897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8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78981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79000" name="Rectangle 24"/>
          <p:cNvSpPr>
            <a:spLocks noChangeArrowheads="1"/>
          </p:cNvSpPr>
          <p:nvPr/>
        </p:nvSpPr>
        <p:spPr bwMode="auto">
          <a:xfrm>
            <a:off x="1143000" y="3810000"/>
            <a:ext cx="2286000" cy="1981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9001" name="Text Box 25"/>
          <p:cNvSpPr txBox="1">
            <a:spLocks noChangeArrowheads="1"/>
          </p:cNvSpPr>
          <p:nvPr/>
        </p:nvSpPr>
        <p:spPr bwMode="auto">
          <a:xfrm>
            <a:off x="2743200" y="152400"/>
            <a:ext cx="4965700" cy="1747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>
                <a:solidFill>
                  <a:srgbClr val="FF33CC"/>
                </a:solidFill>
              </a:rPr>
              <a:t>Hay un universo de dioses</a:t>
            </a:r>
          </a:p>
          <a:p>
            <a:pPr marL="609600" indent="-609600">
              <a:buFont typeface="Wingdings" pitchFamily="2" charset="2"/>
              <a:buNone/>
            </a:pPr>
            <a:r>
              <a:rPr lang="es-VE">
                <a:solidFill>
                  <a:srgbClr val="FF33CC"/>
                </a:solidFill>
              </a:rPr>
              <a:t>y diosas que procrean</a:t>
            </a:r>
          </a:p>
          <a:p>
            <a:pPr marL="609600" indent="-609600">
              <a:buFont typeface="Wingdings" pitchFamily="2" charset="2"/>
              <a:buNone/>
            </a:pPr>
            <a:r>
              <a:rPr lang="es-VE">
                <a:solidFill>
                  <a:srgbClr val="FF33CC"/>
                </a:solidFill>
              </a:rPr>
              <a:t>hijos-espíritus</a:t>
            </a:r>
            <a:endParaRPr lang="en-US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1026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10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1029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1035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1036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1048" name="Text Box 24"/>
          <p:cNvSpPr txBox="1">
            <a:spLocks noChangeArrowheads="1"/>
          </p:cNvSpPr>
          <p:nvPr/>
        </p:nvSpPr>
        <p:spPr bwMode="auto">
          <a:xfrm>
            <a:off x="2743200" y="152400"/>
            <a:ext cx="4965700" cy="1747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>
                <a:solidFill>
                  <a:srgbClr val="FF33CC"/>
                </a:solidFill>
              </a:rPr>
              <a:t>Hay un universo de dioses</a:t>
            </a:r>
          </a:p>
          <a:p>
            <a:pPr marL="609600" indent="-609600">
              <a:buFont typeface="Wingdings" pitchFamily="2" charset="2"/>
              <a:buNone/>
            </a:pPr>
            <a:r>
              <a:rPr lang="es-VE">
                <a:solidFill>
                  <a:srgbClr val="FF33CC"/>
                </a:solidFill>
              </a:rPr>
              <a:t>y diosas que procrean</a:t>
            </a:r>
          </a:p>
          <a:p>
            <a:pPr marL="609600" indent="-609600">
              <a:buFont typeface="Wingdings" pitchFamily="2" charset="2"/>
              <a:buNone/>
            </a:pPr>
            <a:r>
              <a:rPr lang="es-VE">
                <a:solidFill>
                  <a:srgbClr val="FF33CC"/>
                </a:solidFill>
              </a:rPr>
              <a:t>hijos-espíritus</a:t>
            </a:r>
            <a:endParaRPr lang="en-US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1026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10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1029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1035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1036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1048" name="Text Box 24"/>
          <p:cNvSpPr txBox="1">
            <a:spLocks noChangeArrowheads="1"/>
          </p:cNvSpPr>
          <p:nvPr/>
        </p:nvSpPr>
        <p:spPr bwMode="auto">
          <a:xfrm>
            <a:off x="2590800" y="76200"/>
            <a:ext cx="6553200" cy="23575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dirty="0" smtClean="0">
                <a:solidFill>
                  <a:srgbClr val="FF33CC"/>
                </a:solidFill>
              </a:rPr>
              <a:t>La vida en la tierra fue diseñada</a:t>
            </a:r>
            <a:endParaRPr lang="es-VE" dirty="0">
              <a:solidFill>
                <a:srgbClr val="FF33CC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es-VE" dirty="0" smtClean="0">
                <a:solidFill>
                  <a:srgbClr val="FF33CC"/>
                </a:solidFill>
              </a:rPr>
              <a:t>para disciplinar a los hijos-espíritus</a:t>
            </a:r>
            <a:endParaRPr lang="es-VE" dirty="0">
              <a:solidFill>
                <a:srgbClr val="FF33CC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es-VE" dirty="0" smtClean="0">
                <a:solidFill>
                  <a:srgbClr val="FF33CC"/>
                </a:solidFill>
              </a:rPr>
              <a:t>y darles la oportunidad de</a:t>
            </a:r>
          </a:p>
          <a:p>
            <a:pPr marL="609600" indent="-609600">
              <a:buFont typeface="Wingdings" pitchFamily="2" charset="2"/>
              <a:buNone/>
            </a:pPr>
            <a:r>
              <a:rPr lang="es-VE" dirty="0" smtClean="0">
                <a:solidFill>
                  <a:srgbClr val="FF33CC"/>
                </a:solidFill>
              </a:rPr>
              <a:t>eventualmente llegar a la divinidad</a:t>
            </a:r>
            <a:endParaRPr lang="en-US" dirty="0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2050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2053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2059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2060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2061" name="Rectangle 13"/>
          <p:cNvSpPr>
            <a:spLocks noChangeArrowheads="1"/>
          </p:cNvSpPr>
          <p:nvPr/>
        </p:nvSpPr>
        <p:spPr bwMode="auto">
          <a:xfrm rot="21120000">
            <a:off x="758825" y="-282575"/>
            <a:ext cx="2135188" cy="4343400"/>
          </a:xfrm>
          <a:prstGeom prst="rect">
            <a:avLst/>
          </a:prstGeom>
          <a:pattFill prst="pct50">
            <a:fgClr>
              <a:schemeClr val="bg2">
                <a:alpha val="62000"/>
              </a:schemeClr>
            </a:fgClr>
            <a:bgClr>
              <a:schemeClr val="tx1">
                <a:alpha val="62000"/>
              </a:schemeClr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2062" name="Text Box 14"/>
          <p:cNvSpPr txBox="1">
            <a:spLocks noChangeArrowheads="1"/>
          </p:cNvSpPr>
          <p:nvPr/>
        </p:nvSpPr>
        <p:spPr bwMode="auto">
          <a:xfrm rot="-461634">
            <a:off x="474663" y="1905000"/>
            <a:ext cx="27781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El velo de olvido</a:t>
            </a:r>
            <a:endParaRPr lang="en-US" sz="2800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3074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3077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3078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283079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3083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3084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3087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3096" name="Rectangle 24"/>
          <p:cNvSpPr>
            <a:spLocks noChangeArrowheads="1"/>
          </p:cNvSpPr>
          <p:nvPr/>
        </p:nvSpPr>
        <p:spPr bwMode="auto">
          <a:xfrm rot="21120000">
            <a:off x="758825" y="-282575"/>
            <a:ext cx="2135188" cy="4343400"/>
          </a:xfrm>
          <a:prstGeom prst="rect">
            <a:avLst/>
          </a:prstGeom>
          <a:pattFill prst="pct50">
            <a:fgClr>
              <a:schemeClr val="bg2">
                <a:alpha val="62000"/>
              </a:schemeClr>
            </a:fgClr>
            <a:bgClr>
              <a:schemeClr val="tx1">
                <a:alpha val="62000"/>
              </a:schemeClr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3097" name="Text Box 25"/>
          <p:cNvSpPr txBox="1">
            <a:spLocks noChangeArrowheads="1"/>
          </p:cNvSpPr>
          <p:nvPr/>
        </p:nvSpPr>
        <p:spPr bwMode="auto">
          <a:xfrm rot="-461634">
            <a:off x="474663" y="1905000"/>
            <a:ext cx="27781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El velo de olvido</a:t>
            </a:r>
            <a:endParaRPr lang="en-US" sz="2800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3074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3077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3078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283079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3083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3084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3087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409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4101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4102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284103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4104" name="Text Box 8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 dirty="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 dirty="0" err="1">
                <a:solidFill>
                  <a:schemeClr val="tx1"/>
                </a:solidFill>
              </a:rPr>
              <a:t>telestial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84107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08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4111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12" name="Line 16"/>
          <p:cNvSpPr>
            <a:spLocks noChangeShapeType="1"/>
          </p:cNvSpPr>
          <p:nvPr/>
        </p:nvSpPr>
        <p:spPr bwMode="auto">
          <a:xfrm>
            <a:off x="5257800" y="2951163"/>
            <a:ext cx="1371600" cy="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17" name="Text Box 21"/>
          <p:cNvSpPr txBox="1">
            <a:spLocks noChangeArrowheads="1"/>
          </p:cNvSpPr>
          <p:nvPr/>
        </p:nvSpPr>
        <p:spPr bwMode="auto">
          <a:xfrm>
            <a:off x="4191000" y="533400"/>
            <a:ext cx="2284413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Resurrección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y juicio final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4118" name="Line 22"/>
          <p:cNvSpPr>
            <a:spLocks noChangeShapeType="1"/>
          </p:cNvSpPr>
          <p:nvPr/>
        </p:nvSpPr>
        <p:spPr bwMode="auto">
          <a:xfrm>
            <a:off x="5410200" y="1524000"/>
            <a:ext cx="304800" cy="1219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21" name="Freeform 25"/>
          <p:cNvSpPr>
            <a:spLocks/>
          </p:cNvSpPr>
          <p:nvPr/>
        </p:nvSpPr>
        <p:spPr bwMode="auto">
          <a:xfrm>
            <a:off x="5675313" y="76200"/>
            <a:ext cx="2819400" cy="3886200"/>
          </a:xfrm>
          <a:custGeom>
            <a:avLst/>
            <a:gdLst/>
            <a:ahLst/>
            <a:cxnLst>
              <a:cxn ang="0">
                <a:pos x="144" y="1872"/>
              </a:cxn>
              <a:cxn ang="0">
                <a:pos x="0" y="1728"/>
              </a:cxn>
              <a:cxn ang="0">
                <a:pos x="240" y="1584"/>
              </a:cxn>
              <a:cxn ang="0">
                <a:pos x="528" y="768"/>
              </a:cxn>
              <a:cxn ang="0">
                <a:pos x="528" y="48"/>
              </a:cxn>
              <a:cxn ang="0">
                <a:pos x="1776" y="0"/>
              </a:cxn>
              <a:cxn ang="0">
                <a:pos x="1728" y="2448"/>
              </a:cxn>
              <a:cxn ang="0">
                <a:pos x="1056" y="2448"/>
              </a:cxn>
              <a:cxn ang="0">
                <a:pos x="480" y="2064"/>
              </a:cxn>
              <a:cxn ang="0">
                <a:pos x="144" y="1872"/>
              </a:cxn>
            </a:cxnLst>
            <a:rect l="0" t="0" r="r" b="b"/>
            <a:pathLst>
              <a:path w="1776" h="2448">
                <a:moveTo>
                  <a:pt x="144" y="1872"/>
                </a:moveTo>
                <a:lnTo>
                  <a:pt x="0" y="1728"/>
                </a:lnTo>
                <a:lnTo>
                  <a:pt x="240" y="1584"/>
                </a:lnTo>
                <a:lnTo>
                  <a:pt x="528" y="768"/>
                </a:lnTo>
                <a:lnTo>
                  <a:pt x="528" y="48"/>
                </a:lnTo>
                <a:lnTo>
                  <a:pt x="1776" y="0"/>
                </a:lnTo>
                <a:lnTo>
                  <a:pt x="1728" y="2448"/>
                </a:lnTo>
                <a:lnTo>
                  <a:pt x="1056" y="2448"/>
                </a:lnTo>
                <a:lnTo>
                  <a:pt x="480" y="2064"/>
                </a:lnTo>
                <a:lnTo>
                  <a:pt x="144" y="1872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Freeform 25"/>
          <p:cNvSpPr>
            <a:spLocks/>
          </p:cNvSpPr>
          <p:nvPr/>
        </p:nvSpPr>
        <p:spPr bwMode="auto">
          <a:xfrm>
            <a:off x="4876800" y="2743200"/>
            <a:ext cx="2819400" cy="3886200"/>
          </a:xfrm>
          <a:custGeom>
            <a:avLst/>
            <a:gdLst/>
            <a:ahLst/>
            <a:cxnLst>
              <a:cxn ang="0">
                <a:pos x="144" y="1872"/>
              </a:cxn>
              <a:cxn ang="0">
                <a:pos x="0" y="1728"/>
              </a:cxn>
              <a:cxn ang="0">
                <a:pos x="240" y="1584"/>
              </a:cxn>
              <a:cxn ang="0">
                <a:pos x="528" y="768"/>
              </a:cxn>
              <a:cxn ang="0">
                <a:pos x="528" y="48"/>
              </a:cxn>
              <a:cxn ang="0">
                <a:pos x="1776" y="0"/>
              </a:cxn>
              <a:cxn ang="0">
                <a:pos x="1728" y="2448"/>
              </a:cxn>
              <a:cxn ang="0">
                <a:pos x="1056" y="2448"/>
              </a:cxn>
              <a:cxn ang="0">
                <a:pos x="480" y="2064"/>
              </a:cxn>
              <a:cxn ang="0">
                <a:pos x="144" y="1872"/>
              </a:cxn>
            </a:cxnLst>
            <a:rect l="0" t="0" r="r" b="b"/>
            <a:pathLst>
              <a:path w="1776" h="2448">
                <a:moveTo>
                  <a:pt x="144" y="1872"/>
                </a:moveTo>
                <a:lnTo>
                  <a:pt x="0" y="1728"/>
                </a:lnTo>
                <a:lnTo>
                  <a:pt x="240" y="1584"/>
                </a:lnTo>
                <a:lnTo>
                  <a:pt x="528" y="768"/>
                </a:lnTo>
                <a:lnTo>
                  <a:pt x="528" y="48"/>
                </a:lnTo>
                <a:lnTo>
                  <a:pt x="1776" y="0"/>
                </a:lnTo>
                <a:lnTo>
                  <a:pt x="1728" y="2448"/>
                </a:lnTo>
                <a:lnTo>
                  <a:pt x="1056" y="2448"/>
                </a:lnTo>
                <a:lnTo>
                  <a:pt x="480" y="2064"/>
                </a:lnTo>
                <a:lnTo>
                  <a:pt x="144" y="1872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409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4101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4102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284103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4104" name="Text Box 8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4107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08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4111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12" name="Line 16"/>
          <p:cNvSpPr>
            <a:spLocks noChangeShapeType="1"/>
          </p:cNvSpPr>
          <p:nvPr/>
        </p:nvSpPr>
        <p:spPr bwMode="auto">
          <a:xfrm>
            <a:off x="5257800" y="2951163"/>
            <a:ext cx="1371600" cy="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14" name="Line 18"/>
          <p:cNvSpPr>
            <a:spLocks noChangeShapeType="1"/>
          </p:cNvSpPr>
          <p:nvPr/>
        </p:nvSpPr>
        <p:spPr bwMode="auto">
          <a:xfrm>
            <a:off x="5740400" y="2971800"/>
            <a:ext cx="1117600" cy="1219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17" name="Text Box 21"/>
          <p:cNvSpPr txBox="1">
            <a:spLocks noChangeArrowheads="1"/>
          </p:cNvSpPr>
          <p:nvPr/>
        </p:nvSpPr>
        <p:spPr bwMode="auto">
          <a:xfrm>
            <a:off x="4191000" y="533400"/>
            <a:ext cx="2284413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Resurrección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y juicio final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4118" name="Line 22"/>
          <p:cNvSpPr>
            <a:spLocks noChangeShapeType="1"/>
          </p:cNvSpPr>
          <p:nvPr/>
        </p:nvSpPr>
        <p:spPr bwMode="auto">
          <a:xfrm>
            <a:off x="5410200" y="1524000"/>
            <a:ext cx="304800" cy="1219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4121" name="Freeform 25"/>
          <p:cNvSpPr>
            <a:spLocks/>
          </p:cNvSpPr>
          <p:nvPr/>
        </p:nvSpPr>
        <p:spPr bwMode="auto">
          <a:xfrm>
            <a:off x="5675313" y="76200"/>
            <a:ext cx="2819400" cy="3886200"/>
          </a:xfrm>
          <a:custGeom>
            <a:avLst/>
            <a:gdLst/>
            <a:ahLst/>
            <a:cxnLst>
              <a:cxn ang="0">
                <a:pos x="144" y="1872"/>
              </a:cxn>
              <a:cxn ang="0">
                <a:pos x="0" y="1728"/>
              </a:cxn>
              <a:cxn ang="0">
                <a:pos x="240" y="1584"/>
              </a:cxn>
              <a:cxn ang="0">
                <a:pos x="528" y="768"/>
              </a:cxn>
              <a:cxn ang="0">
                <a:pos x="528" y="48"/>
              </a:cxn>
              <a:cxn ang="0">
                <a:pos x="1776" y="0"/>
              </a:cxn>
              <a:cxn ang="0">
                <a:pos x="1728" y="2448"/>
              </a:cxn>
              <a:cxn ang="0">
                <a:pos x="1056" y="2448"/>
              </a:cxn>
              <a:cxn ang="0">
                <a:pos x="480" y="2064"/>
              </a:cxn>
              <a:cxn ang="0">
                <a:pos x="144" y="1872"/>
              </a:cxn>
            </a:cxnLst>
            <a:rect l="0" t="0" r="r" b="b"/>
            <a:pathLst>
              <a:path w="1776" h="2448">
                <a:moveTo>
                  <a:pt x="144" y="1872"/>
                </a:moveTo>
                <a:lnTo>
                  <a:pt x="0" y="1728"/>
                </a:lnTo>
                <a:lnTo>
                  <a:pt x="240" y="1584"/>
                </a:lnTo>
                <a:lnTo>
                  <a:pt x="528" y="768"/>
                </a:lnTo>
                <a:lnTo>
                  <a:pt x="528" y="48"/>
                </a:lnTo>
                <a:lnTo>
                  <a:pt x="1776" y="0"/>
                </a:lnTo>
                <a:lnTo>
                  <a:pt x="1728" y="2448"/>
                </a:lnTo>
                <a:lnTo>
                  <a:pt x="1056" y="2448"/>
                </a:lnTo>
                <a:lnTo>
                  <a:pt x="480" y="2064"/>
                </a:lnTo>
                <a:lnTo>
                  <a:pt x="144" y="1872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5122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5125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5126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285127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5128" name="Text Box 8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5129" name="Text Box 9"/>
          <p:cNvSpPr txBox="1">
            <a:spLocks noChangeArrowheads="1"/>
          </p:cNvSpPr>
          <p:nvPr/>
        </p:nvSpPr>
        <p:spPr bwMode="auto">
          <a:xfrm>
            <a:off x="6672263" y="2457450"/>
            <a:ext cx="1455737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terrestrial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5131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5132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5135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5136" name="Line 16"/>
          <p:cNvSpPr>
            <a:spLocks noChangeShapeType="1"/>
          </p:cNvSpPr>
          <p:nvPr/>
        </p:nvSpPr>
        <p:spPr bwMode="auto">
          <a:xfrm>
            <a:off x="5257800" y="2951163"/>
            <a:ext cx="1371600" cy="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5138" name="Line 18"/>
          <p:cNvSpPr>
            <a:spLocks noChangeShapeType="1"/>
          </p:cNvSpPr>
          <p:nvPr/>
        </p:nvSpPr>
        <p:spPr bwMode="auto">
          <a:xfrm>
            <a:off x="5740400" y="2971800"/>
            <a:ext cx="1117600" cy="1219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5141" name="Text Box 21"/>
          <p:cNvSpPr txBox="1">
            <a:spLocks noChangeArrowheads="1"/>
          </p:cNvSpPr>
          <p:nvPr/>
        </p:nvSpPr>
        <p:spPr bwMode="auto">
          <a:xfrm>
            <a:off x="4191000" y="533400"/>
            <a:ext cx="2284413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Resurrección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y juicio final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5142" name="Line 22"/>
          <p:cNvSpPr>
            <a:spLocks noChangeShapeType="1"/>
          </p:cNvSpPr>
          <p:nvPr/>
        </p:nvSpPr>
        <p:spPr bwMode="auto">
          <a:xfrm>
            <a:off x="5410200" y="1524000"/>
            <a:ext cx="304800" cy="1219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5143" name="Freeform 23"/>
          <p:cNvSpPr>
            <a:spLocks/>
          </p:cNvSpPr>
          <p:nvPr/>
        </p:nvSpPr>
        <p:spPr bwMode="auto">
          <a:xfrm>
            <a:off x="5486400" y="76200"/>
            <a:ext cx="3048000" cy="2819400"/>
          </a:xfrm>
          <a:custGeom>
            <a:avLst/>
            <a:gdLst/>
            <a:ahLst/>
            <a:cxnLst>
              <a:cxn ang="0">
                <a:pos x="384" y="1776"/>
              </a:cxn>
              <a:cxn ang="0">
                <a:pos x="0" y="1776"/>
              </a:cxn>
              <a:cxn ang="0">
                <a:pos x="144" y="1728"/>
              </a:cxn>
              <a:cxn ang="0">
                <a:pos x="240" y="1536"/>
              </a:cxn>
              <a:cxn ang="0">
                <a:pos x="672" y="816"/>
              </a:cxn>
              <a:cxn ang="0">
                <a:pos x="672" y="96"/>
              </a:cxn>
              <a:cxn ang="0">
                <a:pos x="1200" y="0"/>
              </a:cxn>
              <a:cxn ang="0">
                <a:pos x="1920" y="288"/>
              </a:cxn>
              <a:cxn ang="0">
                <a:pos x="1824" y="1008"/>
              </a:cxn>
              <a:cxn ang="0">
                <a:pos x="1296" y="1200"/>
              </a:cxn>
              <a:cxn ang="0">
                <a:pos x="912" y="1248"/>
              </a:cxn>
              <a:cxn ang="0">
                <a:pos x="624" y="1536"/>
              </a:cxn>
              <a:cxn ang="0">
                <a:pos x="384" y="1680"/>
              </a:cxn>
              <a:cxn ang="0">
                <a:pos x="384" y="1776"/>
              </a:cxn>
            </a:cxnLst>
            <a:rect l="0" t="0" r="r" b="b"/>
            <a:pathLst>
              <a:path w="1920" h="1776">
                <a:moveTo>
                  <a:pt x="384" y="1776"/>
                </a:moveTo>
                <a:lnTo>
                  <a:pt x="0" y="1776"/>
                </a:lnTo>
                <a:lnTo>
                  <a:pt x="144" y="1728"/>
                </a:lnTo>
                <a:lnTo>
                  <a:pt x="240" y="1536"/>
                </a:lnTo>
                <a:lnTo>
                  <a:pt x="672" y="816"/>
                </a:lnTo>
                <a:lnTo>
                  <a:pt x="672" y="96"/>
                </a:lnTo>
                <a:lnTo>
                  <a:pt x="1200" y="0"/>
                </a:lnTo>
                <a:lnTo>
                  <a:pt x="1920" y="288"/>
                </a:lnTo>
                <a:lnTo>
                  <a:pt x="1824" y="1008"/>
                </a:lnTo>
                <a:lnTo>
                  <a:pt x="1296" y="1200"/>
                </a:lnTo>
                <a:lnTo>
                  <a:pt x="912" y="1248"/>
                </a:lnTo>
                <a:lnTo>
                  <a:pt x="624" y="1536"/>
                </a:lnTo>
                <a:lnTo>
                  <a:pt x="384" y="1680"/>
                </a:lnTo>
                <a:lnTo>
                  <a:pt x="384" y="1776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6146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6149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286150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286151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6152" name="Text Box 8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6153" name="Text Box 9"/>
          <p:cNvSpPr txBox="1">
            <a:spLocks noChangeArrowheads="1"/>
          </p:cNvSpPr>
          <p:nvPr/>
        </p:nvSpPr>
        <p:spPr bwMode="auto">
          <a:xfrm>
            <a:off x="6672263" y="2457450"/>
            <a:ext cx="1455737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terrestrial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6154" name="Text Box 10"/>
          <p:cNvSpPr txBox="1">
            <a:spLocks noChangeArrowheads="1"/>
          </p:cNvSpPr>
          <p:nvPr/>
        </p:nvSpPr>
        <p:spPr bwMode="auto">
          <a:xfrm>
            <a:off x="6764338" y="528638"/>
            <a:ext cx="1287462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celestial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6155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6156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6159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6160" name="Line 16"/>
          <p:cNvSpPr>
            <a:spLocks noChangeShapeType="1"/>
          </p:cNvSpPr>
          <p:nvPr/>
        </p:nvSpPr>
        <p:spPr bwMode="auto">
          <a:xfrm>
            <a:off x="5257800" y="2951163"/>
            <a:ext cx="1371600" cy="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6161" name="Line 17"/>
          <p:cNvSpPr>
            <a:spLocks noChangeShapeType="1"/>
          </p:cNvSpPr>
          <p:nvPr/>
        </p:nvSpPr>
        <p:spPr bwMode="auto">
          <a:xfrm flipV="1">
            <a:off x="5715000" y="1600200"/>
            <a:ext cx="1143000" cy="13716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6162" name="Line 18"/>
          <p:cNvSpPr>
            <a:spLocks noChangeShapeType="1"/>
          </p:cNvSpPr>
          <p:nvPr/>
        </p:nvSpPr>
        <p:spPr bwMode="auto">
          <a:xfrm>
            <a:off x="5740400" y="2971800"/>
            <a:ext cx="1117600" cy="1219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6165" name="Text Box 21"/>
          <p:cNvSpPr txBox="1">
            <a:spLocks noChangeArrowheads="1"/>
          </p:cNvSpPr>
          <p:nvPr/>
        </p:nvSpPr>
        <p:spPr bwMode="auto">
          <a:xfrm>
            <a:off x="4191000" y="533400"/>
            <a:ext cx="2284413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Resurrección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y juicio final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286166" name="Line 22"/>
          <p:cNvSpPr>
            <a:spLocks noChangeShapeType="1"/>
          </p:cNvSpPr>
          <p:nvPr/>
        </p:nvSpPr>
        <p:spPr bwMode="auto">
          <a:xfrm>
            <a:off x="5410200" y="1524000"/>
            <a:ext cx="304800" cy="1219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505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50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325061" name="Text Box 5"/>
          <p:cNvSpPr txBox="1">
            <a:spLocks noChangeArrowheads="1"/>
          </p:cNvSpPr>
          <p:nvPr/>
        </p:nvSpPr>
        <p:spPr bwMode="auto">
          <a:xfrm>
            <a:off x="931863" y="533400"/>
            <a:ext cx="15748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Existencia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pre-mortal</a:t>
            </a:r>
          </a:p>
        </p:txBody>
      </p:sp>
      <p:sp>
        <p:nvSpPr>
          <p:cNvPr id="1325062" name="Text Box 6"/>
          <p:cNvSpPr txBox="1">
            <a:spLocks noChangeArrowheads="1"/>
          </p:cNvSpPr>
          <p:nvPr/>
        </p:nvSpPr>
        <p:spPr bwMode="auto">
          <a:xfrm>
            <a:off x="3692525" y="2514600"/>
            <a:ext cx="1541463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Mundo de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000000"/>
                </a:solidFill>
              </a:rPr>
              <a:t>espíritus</a:t>
            </a:r>
          </a:p>
        </p:txBody>
      </p:sp>
      <p:sp>
        <p:nvSpPr>
          <p:cNvPr id="1325063" name="Text Box 7"/>
          <p:cNvSpPr txBox="1">
            <a:spLocks noChangeArrowheads="1"/>
          </p:cNvSpPr>
          <p:nvPr/>
        </p:nvSpPr>
        <p:spPr bwMode="auto">
          <a:xfrm>
            <a:off x="3276600" y="4038600"/>
            <a:ext cx="12938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Muerte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325064" name="Text Box 8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25065" name="Text Box 9"/>
          <p:cNvSpPr txBox="1">
            <a:spLocks noChangeArrowheads="1"/>
          </p:cNvSpPr>
          <p:nvPr/>
        </p:nvSpPr>
        <p:spPr bwMode="auto">
          <a:xfrm>
            <a:off x="6672263" y="2457450"/>
            <a:ext cx="1455737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terrestrial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25066" name="Text Box 10"/>
          <p:cNvSpPr txBox="1">
            <a:spLocks noChangeArrowheads="1"/>
          </p:cNvSpPr>
          <p:nvPr/>
        </p:nvSpPr>
        <p:spPr bwMode="auto">
          <a:xfrm>
            <a:off x="6764338" y="528638"/>
            <a:ext cx="1287462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celestial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25067" name="Line 11"/>
          <p:cNvSpPr>
            <a:spLocks noChangeShapeType="1"/>
          </p:cNvSpPr>
          <p:nvPr/>
        </p:nvSpPr>
        <p:spPr bwMode="auto">
          <a:xfrm>
            <a:off x="1828800" y="1828800"/>
            <a:ext cx="304800" cy="22098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5068" name="Text Box 12"/>
          <p:cNvSpPr txBox="1">
            <a:spLocks noChangeArrowheads="1"/>
          </p:cNvSpPr>
          <p:nvPr/>
        </p:nvSpPr>
        <p:spPr bwMode="auto">
          <a:xfrm rot="-491657">
            <a:off x="931863" y="2667000"/>
            <a:ext cx="2125662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Nacimiento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con cuerpos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325071" name="Line 15"/>
          <p:cNvSpPr>
            <a:spLocks noChangeShapeType="1"/>
          </p:cNvSpPr>
          <p:nvPr/>
        </p:nvSpPr>
        <p:spPr bwMode="auto">
          <a:xfrm flipV="1">
            <a:off x="2895600" y="3505200"/>
            <a:ext cx="914400" cy="838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5072" name="Line 16"/>
          <p:cNvSpPr>
            <a:spLocks noChangeShapeType="1"/>
          </p:cNvSpPr>
          <p:nvPr/>
        </p:nvSpPr>
        <p:spPr bwMode="auto">
          <a:xfrm>
            <a:off x="5257800" y="2951163"/>
            <a:ext cx="1371600" cy="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5073" name="Line 17"/>
          <p:cNvSpPr>
            <a:spLocks noChangeShapeType="1"/>
          </p:cNvSpPr>
          <p:nvPr/>
        </p:nvSpPr>
        <p:spPr bwMode="auto">
          <a:xfrm flipV="1">
            <a:off x="5715000" y="1600200"/>
            <a:ext cx="1143000" cy="13716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5074" name="Line 18"/>
          <p:cNvSpPr>
            <a:spLocks noChangeShapeType="1"/>
          </p:cNvSpPr>
          <p:nvPr/>
        </p:nvSpPr>
        <p:spPr bwMode="auto">
          <a:xfrm>
            <a:off x="5740400" y="2971800"/>
            <a:ext cx="1117600" cy="1219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5075" name="Text Box 19"/>
          <p:cNvSpPr txBox="1">
            <a:spLocks noChangeArrowheads="1"/>
          </p:cNvSpPr>
          <p:nvPr/>
        </p:nvSpPr>
        <p:spPr bwMode="auto">
          <a:xfrm>
            <a:off x="4343400" y="4953000"/>
            <a:ext cx="1881188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FF33CC"/>
                </a:solidFill>
              </a:rPr>
              <a:t>Las tinieblas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rgbClr val="FF33CC"/>
                </a:solidFill>
              </a:rPr>
              <a:t>de afuera</a:t>
            </a:r>
            <a:endParaRPr lang="en-US" sz="2400">
              <a:solidFill>
                <a:srgbClr val="FF33CC"/>
              </a:solidFill>
            </a:endParaRPr>
          </a:p>
        </p:txBody>
      </p:sp>
      <p:sp>
        <p:nvSpPr>
          <p:cNvPr id="1325076" name="Line 20"/>
          <p:cNvSpPr>
            <a:spLocks noChangeShapeType="1"/>
          </p:cNvSpPr>
          <p:nvPr/>
        </p:nvSpPr>
        <p:spPr bwMode="auto">
          <a:xfrm flipH="1">
            <a:off x="5257800" y="2971800"/>
            <a:ext cx="457200" cy="1981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5077" name="Text Box 21"/>
          <p:cNvSpPr txBox="1">
            <a:spLocks noChangeArrowheads="1"/>
          </p:cNvSpPr>
          <p:nvPr/>
        </p:nvSpPr>
        <p:spPr bwMode="auto">
          <a:xfrm>
            <a:off x="4191000" y="533400"/>
            <a:ext cx="2284413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Resurrección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800">
                <a:solidFill>
                  <a:srgbClr val="FF33CC"/>
                </a:solidFill>
              </a:rPr>
              <a:t>y juicio final</a:t>
            </a:r>
            <a:endParaRPr lang="en-US" sz="2800">
              <a:solidFill>
                <a:srgbClr val="FF33CC"/>
              </a:solidFill>
            </a:endParaRPr>
          </a:p>
        </p:txBody>
      </p:sp>
      <p:sp>
        <p:nvSpPr>
          <p:cNvPr id="1325078" name="Line 22"/>
          <p:cNvSpPr>
            <a:spLocks noChangeShapeType="1"/>
          </p:cNvSpPr>
          <p:nvPr/>
        </p:nvSpPr>
        <p:spPr bwMode="auto">
          <a:xfrm>
            <a:off x="5410200" y="1524000"/>
            <a:ext cx="304800" cy="1219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7106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327109" name="Text Box 5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27110" name="Text Box 6"/>
          <p:cNvSpPr txBox="1">
            <a:spLocks noChangeArrowheads="1"/>
          </p:cNvSpPr>
          <p:nvPr/>
        </p:nvSpPr>
        <p:spPr bwMode="auto">
          <a:xfrm>
            <a:off x="6672263" y="2457450"/>
            <a:ext cx="1455737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terrestrial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27111" name="Text Box 7"/>
          <p:cNvSpPr txBox="1">
            <a:spLocks noChangeArrowheads="1"/>
          </p:cNvSpPr>
          <p:nvPr/>
        </p:nvSpPr>
        <p:spPr bwMode="auto">
          <a:xfrm>
            <a:off x="6764338" y="528638"/>
            <a:ext cx="1287462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 dirty="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 dirty="0">
                <a:solidFill>
                  <a:schemeClr val="tx1"/>
                </a:solidFill>
              </a:rPr>
              <a:t>celestial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27131" name="AutoShape 27"/>
          <p:cNvSpPr>
            <a:spLocks noChangeArrowheads="1"/>
          </p:cNvSpPr>
          <p:nvPr/>
        </p:nvSpPr>
        <p:spPr bwMode="auto">
          <a:xfrm>
            <a:off x="6453188" y="26988"/>
            <a:ext cx="1905000" cy="1905000"/>
          </a:xfrm>
          <a:custGeom>
            <a:avLst/>
            <a:gdLst>
              <a:gd name="G0" fmla="+- 1476 0 0"/>
              <a:gd name="G1" fmla="+- 21600 0 1476"/>
              <a:gd name="G2" fmla="+- 21600 0 147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476" y="10800"/>
                </a:moveTo>
                <a:cubicBezTo>
                  <a:pt x="1476" y="15950"/>
                  <a:pt x="5650" y="20124"/>
                  <a:pt x="10800" y="20124"/>
                </a:cubicBezTo>
                <a:cubicBezTo>
                  <a:pt x="15950" y="20124"/>
                  <a:pt x="20124" y="15950"/>
                  <a:pt x="20124" y="10800"/>
                </a:cubicBezTo>
                <a:cubicBezTo>
                  <a:pt x="20124" y="5650"/>
                  <a:pt x="15950" y="1476"/>
                  <a:pt x="10800" y="1476"/>
                </a:cubicBezTo>
                <a:cubicBezTo>
                  <a:pt x="5650" y="1476"/>
                  <a:pt x="1476" y="5650"/>
                  <a:pt x="1476" y="10800"/>
                </a:cubicBezTo>
                <a:close/>
              </a:path>
            </a:pathLst>
          </a:cu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32" name="Rectangle 28"/>
          <p:cNvSpPr>
            <a:spLocks noChangeArrowheads="1"/>
          </p:cNvSpPr>
          <p:nvPr/>
        </p:nvSpPr>
        <p:spPr bwMode="auto">
          <a:xfrm>
            <a:off x="6324600" y="1905000"/>
            <a:ext cx="2286000" cy="3886200"/>
          </a:xfrm>
          <a:prstGeom prst="rect">
            <a:avLst/>
          </a:prstGeom>
          <a:solidFill>
            <a:schemeClr val="tx1">
              <a:alpha val="60001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7170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150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Cosmología general</a:t>
            </a:r>
          </a:p>
        </p:txBody>
      </p:sp>
      <p:sp>
        <p:nvSpPr>
          <p:cNvPr id="1287176" name="Text Box 8"/>
          <p:cNvSpPr txBox="1">
            <a:spLocks noChangeArrowheads="1"/>
          </p:cNvSpPr>
          <p:nvPr/>
        </p:nvSpPr>
        <p:spPr bwMode="auto">
          <a:xfrm>
            <a:off x="6791325" y="4419600"/>
            <a:ext cx="1219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telestial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7177" name="Text Box 9"/>
          <p:cNvSpPr txBox="1">
            <a:spLocks noChangeArrowheads="1"/>
          </p:cNvSpPr>
          <p:nvPr/>
        </p:nvSpPr>
        <p:spPr bwMode="auto">
          <a:xfrm>
            <a:off x="6672263" y="2457450"/>
            <a:ext cx="1455737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>
                <a:solidFill>
                  <a:schemeClr val="tx1"/>
                </a:solidFill>
              </a:rPr>
              <a:t>terrestrial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287178" name="Text Box 10"/>
          <p:cNvSpPr txBox="1">
            <a:spLocks noChangeArrowheads="1"/>
          </p:cNvSpPr>
          <p:nvPr/>
        </p:nvSpPr>
        <p:spPr bwMode="auto">
          <a:xfrm>
            <a:off x="6764338" y="528638"/>
            <a:ext cx="1287462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s-VE" sz="2400" dirty="0">
                <a:solidFill>
                  <a:schemeClr val="tx1"/>
                </a:solidFill>
              </a:rPr>
              <a:t>Reino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es-VE" sz="2400" dirty="0">
                <a:solidFill>
                  <a:schemeClr val="tx1"/>
                </a:solidFill>
              </a:rPr>
              <a:t>celestial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87192" name="Rectangle 24"/>
          <p:cNvSpPr>
            <a:spLocks noChangeArrowheads="1"/>
          </p:cNvSpPr>
          <p:nvPr/>
        </p:nvSpPr>
        <p:spPr bwMode="auto">
          <a:xfrm>
            <a:off x="838200" y="0"/>
            <a:ext cx="5334000" cy="5791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287198" name="Picture 30" descr="The_Earth_seen_from_Apollo_17 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447800"/>
            <a:ext cx="671513" cy="685800"/>
          </a:xfrm>
          <a:prstGeom prst="rect">
            <a:avLst/>
          </a:prstGeom>
          <a:noFill/>
        </p:spPr>
      </p:pic>
      <p:pic>
        <p:nvPicPr>
          <p:cNvPr id="1287196" name="Picture 28" descr="The_Earth_seen_from_Apollo_17 smal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057400"/>
            <a:ext cx="2060575" cy="2103438"/>
          </a:xfrm>
          <a:prstGeom prst="rect">
            <a:avLst/>
          </a:prstGeom>
          <a:noFill/>
        </p:spPr>
      </p:pic>
      <p:sp>
        <p:nvSpPr>
          <p:cNvPr id="1287195" name="Line 27"/>
          <p:cNvSpPr>
            <a:spLocks noChangeShapeType="1"/>
          </p:cNvSpPr>
          <p:nvPr/>
        </p:nvSpPr>
        <p:spPr bwMode="auto">
          <a:xfrm flipH="1">
            <a:off x="5029200" y="1295400"/>
            <a:ext cx="1524000" cy="1219200"/>
          </a:xfrm>
          <a:prstGeom prst="line">
            <a:avLst/>
          </a:prstGeom>
          <a:noFill/>
          <a:ln w="254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287199" name="Picture 31" descr="The_Earth_seen_from_Apollo_17 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1524000"/>
            <a:ext cx="373063" cy="381000"/>
          </a:xfrm>
          <a:prstGeom prst="rect">
            <a:avLst/>
          </a:prstGeom>
          <a:noFill/>
        </p:spPr>
      </p:pic>
      <p:pic>
        <p:nvPicPr>
          <p:cNvPr id="1287200" name="Picture 32" descr="The_Earth_seen_from_Apollo_17 smal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0200" y="914400"/>
            <a:ext cx="223838" cy="228600"/>
          </a:xfrm>
          <a:prstGeom prst="rect">
            <a:avLst/>
          </a:prstGeom>
          <a:noFill/>
        </p:spPr>
      </p:pic>
      <p:pic>
        <p:nvPicPr>
          <p:cNvPr id="1287201" name="Picture 33" descr="The_Earth_seen_from_Apollo_17 smal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609600"/>
            <a:ext cx="149225" cy="152400"/>
          </a:xfrm>
          <a:prstGeom prst="rect">
            <a:avLst/>
          </a:prstGeom>
          <a:noFill/>
        </p:spPr>
      </p:pic>
      <p:pic>
        <p:nvPicPr>
          <p:cNvPr id="1287202" name="Picture 34" descr="The_Earth_seen_from_Apollo_17 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52400"/>
            <a:ext cx="671513" cy="685800"/>
          </a:xfrm>
          <a:prstGeom prst="rect">
            <a:avLst/>
          </a:prstGeom>
          <a:noFill/>
        </p:spPr>
      </p:pic>
      <p:pic>
        <p:nvPicPr>
          <p:cNvPr id="1287203" name="Picture 35" descr="The_Earth_seen_from_Apollo_17 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04800"/>
            <a:ext cx="373063" cy="381000"/>
          </a:xfrm>
          <a:prstGeom prst="rect">
            <a:avLst/>
          </a:prstGeom>
          <a:noFill/>
        </p:spPr>
      </p:pic>
      <p:sp>
        <p:nvSpPr>
          <p:cNvPr id="1287205" name="Line 37"/>
          <p:cNvSpPr>
            <a:spLocks noChangeShapeType="1"/>
          </p:cNvSpPr>
          <p:nvPr/>
        </p:nvSpPr>
        <p:spPr bwMode="auto">
          <a:xfrm flipH="1">
            <a:off x="2209800" y="1143000"/>
            <a:ext cx="4267200" cy="1371600"/>
          </a:xfrm>
          <a:prstGeom prst="line">
            <a:avLst/>
          </a:prstGeom>
          <a:noFill/>
          <a:ln w="1905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06" name="Line 38"/>
          <p:cNvSpPr>
            <a:spLocks noChangeShapeType="1"/>
          </p:cNvSpPr>
          <p:nvPr/>
        </p:nvSpPr>
        <p:spPr bwMode="auto">
          <a:xfrm flipH="1">
            <a:off x="2667000" y="1066800"/>
            <a:ext cx="3810000" cy="685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07" name="Line 39"/>
          <p:cNvSpPr>
            <a:spLocks noChangeShapeType="1"/>
          </p:cNvSpPr>
          <p:nvPr/>
        </p:nvSpPr>
        <p:spPr bwMode="auto">
          <a:xfrm flipH="1">
            <a:off x="4419600" y="990600"/>
            <a:ext cx="2057400" cy="762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08" name="Line 40"/>
          <p:cNvSpPr>
            <a:spLocks noChangeShapeType="1"/>
          </p:cNvSpPr>
          <p:nvPr/>
        </p:nvSpPr>
        <p:spPr bwMode="auto">
          <a:xfrm flipH="1" flipV="1">
            <a:off x="3048000" y="457200"/>
            <a:ext cx="3429000" cy="3810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09" name="Line 41"/>
          <p:cNvSpPr>
            <a:spLocks noChangeShapeType="1"/>
          </p:cNvSpPr>
          <p:nvPr/>
        </p:nvSpPr>
        <p:spPr bwMode="auto">
          <a:xfrm flipH="1">
            <a:off x="1828800" y="914400"/>
            <a:ext cx="4648200" cy="76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10" name="Line 42"/>
          <p:cNvSpPr>
            <a:spLocks noChangeShapeType="1"/>
          </p:cNvSpPr>
          <p:nvPr/>
        </p:nvSpPr>
        <p:spPr bwMode="auto">
          <a:xfrm flipH="1">
            <a:off x="1295400" y="1066800"/>
            <a:ext cx="5181600" cy="6096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11" name="Line 43"/>
          <p:cNvSpPr>
            <a:spLocks noChangeShapeType="1"/>
          </p:cNvSpPr>
          <p:nvPr/>
        </p:nvSpPr>
        <p:spPr bwMode="auto">
          <a:xfrm flipH="1" flipV="1">
            <a:off x="533400" y="685800"/>
            <a:ext cx="5943600" cy="228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7212" name="Line 44"/>
          <p:cNvSpPr>
            <a:spLocks noChangeShapeType="1"/>
          </p:cNvSpPr>
          <p:nvPr/>
        </p:nvSpPr>
        <p:spPr bwMode="auto">
          <a:xfrm flipH="1" flipV="1">
            <a:off x="1524000" y="533400"/>
            <a:ext cx="4953000" cy="381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287194" name="Picture 26" descr="The_Earth_seen_from_Apollo_17 small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057400"/>
            <a:ext cx="3822700" cy="3902075"/>
          </a:xfrm>
          <a:prstGeom prst="rect">
            <a:avLst/>
          </a:prstGeom>
          <a:noFill/>
        </p:spPr>
      </p:pic>
      <p:pic>
        <p:nvPicPr>
          <p:cNvPr id="1287197" name="Picture 29" descr="The_Earth_seen_from_Apollo_17 small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609600"/>
            <a:ext cx="1268413" cy="1295400"/>
          </a:xfrm>
          <a:prstGeom prst="rect">
            <a:avLst/>
          </a:prstGeom>
          <a:noFill/>
        </p:spPr>
      </p:pic>
      <p:sp>
        <p:nvSpPr>
          <p:cNvPr id="1287216" name="AutoShape 48"/>
          <p:cNvSpPr>
            <a:spLocks noChangeArrowheads="1"/>
          </p:cNvSpPr>
          <p:nvPr/>
        </p:nvSpPr>
        <p:spPr bwMode="auto">
          <a:xfrm>
            <a:off x="6453188" y="26988"/>
            <a:ext cx="1905000" cy="1905000"/>
          </a:xfrm>
          <a:custGeom>
            <a:avLst/>
            <a:gdLst>
              <a:gd name="G0" fmla="+- 1476 0 0"/>
              <a:gd name="G1" fmla="+- 21600 0 1476"/>
              <a:gd name="G2" fmla="+- 21600 0 147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476" y="10800"/>
                </a:moveTo>
                <a:cubicBezTo>
                  <a:pt x="1476" y="15950"/>
                  <a:pt x="5650" y="20124"/>
                  <a:pt x="10800" y="20124"/>
                </a:cubicBezTo>
                <a:cubicBezTo>
                  <a:pt x="15950" y="20124"/>
                  <a:pt x="20124" y="15950"/>
                  <a:pt x="20124" y="10800"/>
                </a:cubicBezTo>
                <a:cubicBezTo>
                  <a:pt x="20124" y="5650"/>
                  <a:pt x="15950" y="1476"/>
                  <a:pt x="10800" y="1476"/>
                </a:cubicBezTo>
                <a:cubicBezTo>
                  <a:pt x="5650" y="1476"/>
                  <a:pt x="1476" y="5650"/>
                  <a:pt x="1476" y="10800"/>
                </a:cubicBezTo>
                <a:close/>
              </a:path>
            </a:pathLst>
          </a:cu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7217" name="Rectangle 49"/>
          <p:cNvSpPr>
            <a:spLocks noChangeArrowheads="1"/>
          </p:cNvSpPr>
          <p:nvPr/>
        </p:nvSpPr>
        <p:spPr bwMode="auto">
          <a:xfrm>
            <a:off x="6324600" y="1905000"/>
            <a:ext cx="2286000" cy="3886200"/>
          </a:xfrm>
          <a:prstGeom prst="rect">
            <a:avLst/>
          </a:prstGeom>
          <a:solidFill>
            <a:schemeClr val="tx1">
              <a:alpha val="60001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89245" name="Text Box 29"/>
          <p:cNvSpPr txBox="1">
            <a:spLocks noChangeArrowheads="1"/>
          </p:cNvSpPr>
          <p:nvPr/>
        </p:nvSpPr>
        <p:spPr bwMode="auto">
          <a:xfrm>
            <a:off x="0" y="6613525"/>
            <a:ext cx="2136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Benjamin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Weigel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02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4477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los mormones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038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Sus principales necesidades</a:t>
            </a:r>
          </a:p>
        </p:txBody>
      </p:sp>
      <p:sp>
        <p:nvSpPr>
          <p:cNvPr id="1308677" name="Text Box 5"/>
          <p:cNvSpPr txBox="1">
            <a:spLocks noChangeArrowheads="1"/>
          </p:cNvSpPr>
          <p:nvPr/>
        </p:nvSpPr>
        <p:spPr bwMode="auto">
          <a:xfrm>
            <a:off x="3962400" y="6613525"/>
            <a:ext cx="188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GypsyRock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3315" name="Rectangle 3"/>
          <p:cNvSpPr>
            <a:spLocks noChangeArrowheads="1"/>
          </p:cNvSpPr>
          <p:nvPr/>
        </p:nvSpPr>
        <p:spPr bwMode="auto">
          <a:xfrm>
            <a:off x="5105400" y="1"/>
            <a:ext cx="403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Sus principales necesidades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970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¿qué están buscando?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072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¿qué están buscando?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6421" name="Text Box 5"/>
          <p:cNvSpPr txBox="1">
            <a:spLocks noChangeArrowheads="1"/>
          </p:cNvSpPr>
          <p:nvPr/>
        </p:nvSpPr>
        <p:spPr bwMode="auto">
          <a:xfrm>
            <a:off x="0" y="457200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Mostrarle cómo una cosmovisión bíblica satisface mejor sus necesidades</a:t>
            </a:r>
            <a:endParaRPr lang="en-US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30150" name="Text Box 6"/>
          <p:cNvSpPr txBox="1">
            <a:spLocks noChangeArrowheads="1"/>
          </p:cNvSpPr>
          <p:nvPr/>
        </p:nvSpPr>
        <p:spPr bwMode="auto">
          <a:xfrm>
            <a:off x="0" y="6613525"/>
            <a:ext cx="1938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Cookiecaper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228600" y="5483225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¿busca edificar una familia con base correcta?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228600" y="5483225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¿busca una adoración digna?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228600" y="5483225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¿busca un destino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eternal dichoso?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4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biblia ofrece </a:t>
            </a:r>
            <a:r>
              <a:rPr lang="es-VE" sz="5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esto, y 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más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536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Orar por ellos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638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Repetir y aclarar conceptos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843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Ejercer paciencia</a:t>
            </a:r>
          </a:p>
        </p:txBody>
      </p:sp>
      <p:sp>
        <p:nvSpPr>
          <p:cNvPr id="1298437" name="Text Box 5"/>
          <p:cNvSpPr txBox="1">
            <a:spLocks noChangeArrowheads="1"/>
          </p:cNvSpPr>
          <p:nvPr/>
        </p:nvSpPr>
        <p:spPr bwMode="auto">
          <a:xfrm>
            <a:off x="2362200" y="6613525"/>
            <a:ext cx="1973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José Serrano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1747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Vivir una fe genuina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741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Definir terminología</a:t>
            </a:r>
          </a:p>
        </p:txBody>
      </p:sp>
      <p:sp>
        <p:nvSpPr>
          <p:cNvPr id="1297413" name="Text Box 5"/>
          <p:cNvSpPr txBox="1">
            <a:spLocks noChangeArrowheads="1"/>
          </p:cNvSpPr>
          <p:nvPr/>
        </p:nvSpPr>
        <p:spPr bwMode="auto">
          <a:xfrm>
            <a:off x="7029450" y="6613525"/>
            <a:ext cx="2114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Marcus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Gossler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946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criticar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048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Elogiar al practicante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1508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Estudiar sus creencias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2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Conversar sobre las debilidades de su religión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2776" name="Rectangle 8"/>
          <p:cNvSpPr>
            <a:spLocks noChangeArrowheads="1"/>
          </p:cNvSpPr>
          <p:nvPr/>
        </p:nvSpPr>
        <p:spPr bwMode="auto">
          <a:xfrm>
            <a:off x="4800600" y="0"/>
            <a:ext cx="1524000" cy="52578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2771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2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puede garantizar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 salvación</a:t>
            </a:r>
          </a:p>
        </p:txBody>
      </p:sp>
      <p:sp>
        <p:nvSpPr>
          <p:cNvPr id="1312775" name="Rectangle 7"/>
          <p:cNvSpPr>
            <a:spLocks noChangeArrowheads="1"/>
          </p:cNvSpPr>
          <p:nvPr/>
        </p:nvSpPr>
        <p:spPr bwMode="auto">
          <a:xfrm>
            <a:off x="4779963" y="0"/>
            <a:ext cx="76200" cy="51816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2771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2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puede garantizar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 salvación</a:t>
            </a:r>
          </a:p>
        </p:txBody>
      </p:sp>
      <p:sp>
        <p:nvSpPr>
          <p:cNvPr id="1312775" name="Rectangle 7"/>
          <p:cNvSpPr>
            <a:spLocks noChangeArrowheads="1"/>
          </p:cNvSpPr>
          <p:nvPr/>
        </p:nvSpPr>
        <p:spPr bwMode="auto">
          <a:xfrm>
            <a:off x="4779963" y="0"/>
            <a:ext cx="76200" cy="51816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3794" name="Rectangle 2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puede garantizar la perfección o santificación</a:t>
            </a:r>
          </a:p>
        </p:txBody>
      </p:sp>
      <p:sp>
        <p:nvSpPr>
          <p:cNvPr id="1313798" name="Rectangle 6"/>
          <p:cNvSpPr>
            <a:spLocks noChangeArrowheads="1"/>
          </p:cNvSpPr>
          <p:nvPr/>
        </p:nvSpPr>
        <p:spPr bwMode="auto">
          <a:xfrm>
            <a:off x="4779963" y="0"/>
            <a:ext cx="77787" cy="5256213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3799" name="Text Box 7"/>
          <p:cNvSpPr txBox="1">
            <a:spLocks noChangeArrowheads="1"/>
          </p:cNvSpPr>
          <p:nvPr/>
        </p:nvSpPr>
        <p:spPr bwMode="auto">
          <a:xfrm>
            <a:off x="0" y="4953000"/>
            <a:ext cx="2016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EncycloPetey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3794" name="Rectangle 2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puede garantizar la perfección o santificación</a:t>
            </a:r>
          </a:p>
        </p:txBody>
      </p:sp>
      <p:sp>
        <p:nvSpPr>
          <p:cNvPr id="1313798" name="Rectangle 6"/>
          <p:cNvSpPr>
            <a:spLocks noChangeArrowheads="1"/>
          </p:cNvSpPr>
          <p:nvPr/>
        </p:nvSpPr>
        <p:spPr bwMode="auto">
          <a:xfrm>
            <a:off x="4779963" y="0"/>
            <a:ext cx="77787" cy="5256213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3799" name="Text Box 7"/>
          <p:cNvSpPr txBox="1">
            <a:spLocks noChangeArrowheads="1"/>
          </p:cNvSpPr>
          <p:nvPr/>
        </p:nvSpPr>
        <p:spPr bwMode="auto">
          <a:xfrm>
            <a:off x="0" y="4953000"/>
            <a:ext cx="2016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EncycloPetey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458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ofrece perdón gratuito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5842" name="Rectangle 2"/>
          <p:cNvSpPr>
            <a:spLocks noChangeArrowheads="1"/>
          </p:cNvSpPr>
          <p:nvPr/>
        </p:nvSpPr>
        <p:spPr bwMode="auto">
          <a:xfrm>
            <a:off x="0" y="5257800"/>
            <a:ext cx="9144000" cy="1600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ofrece el poder necesario para la vida santa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765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765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Usar la Biblia</a:t>
            </a:r>
          </a:p>
        </p:txBody>
      </p:sp>
      <p:sp>
        <p:nvSpPr>
          <p:cNvPr id="1307653" name="Text Box 5"/>
          <p:cNvSpPr txBox="1">
            <a:spLocks noChangeArrowheads="1"/>
          </p:cNvSpPr>
          <p:nvPr/>
        </p:nvSpPr>
        <p:spPr bwMode="auto">
          <a:xfrm>
            <a:off x="2286000" y="5742432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None/>
            </a:pPr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None/>
            </a:pPr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8065</TotalTime>
  <Words>561</Words>
  <Application>Microsoft Office PowerPoint</Application>
  <PresentationFormat>On-screen Show (4:3)</PresentationFormat>
  <Paragraphs>214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Arial</vt:lpstr>
      <vt:lpstr>Libra BT</vt:lpstr>
      <vt:lpstr>Wingdings</vt:lpstr>
      <vt:lpstr>DF Calligraphic Ornaments LET</vt:lpstr>
      <vt:lpstr>Arial Narrow</vt:lpstr>
      <vt:lpstr>Swis721 BT</vt:lpstr>
      <vt:lpstr>Default Design</vt:lpstr>
      <vt:lpstr>Los mormones   sus creencias y cómo evangelizarlos</vt:lpstr>
      <vt:lpstr>Algunas creencias de los mormones</vt:lpstr>
      <vt:lpstr>Dios</vt:lpstr>
      <vt:lpstr>El espíritu santo</vt:lpstr>
      <vt:lpstr>Nacimiento de Jesús</vt:lpstr>
      <vt:lpstr>Jesús</vt:lpstr>
      <vt:lpstr>La trinidad</vt:lpstr>
      <vt:lpstr>satanás</vt:lpstr>
      <vt:lpstr>Divinidad del hombre</vt:lpstr>
      <vt:lpstr>El pecado</vt:lpstr>
      <vt:lpstr>La salvación</vt:lpstr>
      <vt:lpstr>La sangre de Cristo</vt:lpstr>
      <vt:lpstr>La gracia</vt:lpstr>
      <vt:lpstr>Slide 14</vt:lpstr>
      <vt:lpstr>La segunda venida</vt:lpstr>
      <vt:lpstr>La segunda venida</vt:lpstr>
      <vt:lpstr>La segunda venida</vt:lpstr>
      <vt:lpstr>Cosmología general</vt:lpstr>
      <vt:lpstr>Cosmología general</vt:lpstr>
      <vt:lpstr>Cosmología general</vt:lpstr>
      <vt:lpstr>Slide 21</vt:lpstr>
      <vt:lpstr>Cosmología general</vt:lpstr>
      <vt:lpstr>Cosmología general</vt:lpstr>
      <vt:lpstr>Cosmología general</vt:lpstr>
      <vt:lpstr>Cosmología general</vt:lpstr>
      <vt:lpstr>Cosmología general</vt:lpstr>
      <vt:lpstr>Cosmología general</vt:lpstr>
      <vt:lpstr>Cosmología general</vt:lpstr>
      <vt:lpstr>Cosmología general</vt:lpstr>
      <vt:lpstr>Cosmología general</vt:lpstr>
      <vt:lpstr>Cosmología general</vt:lpstr>
      <vt:lpstr>Cosmología general</vt:lpstr>
      <vt:lpstr>Slide 33</vt:lpstr>
      <vt:lpstr>cómo evangelizar y hacer discípulos entre los mormones</vt:lpstr>
      <vt:lpstr>Slide 35</vt:lpstr>
      <vt:lpstr>Sus principales necesidades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La biblia ofrece esto, y más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Conversar sobre las debilidades de su religión</vt:lpstr>
      <vt:lpstr>No puede garantizar la salvación</vt:lpstr>
      <vt:lpstr>No puede garantizar la salvación</vt:lpstr>
      <vt:lpstr>No puede garantizar la perfección o santificación</vt:lpstr>
      <vt:lpstr>No puede garantizar la perfección o santificación</vt:lpstr>
      <vt:lpstr>No ofrece perdón gratuito</vt:lpstr>
      <vt:lpstr>No ofrece el poder necesario para la vida santa</vt:lpstr>
      <vt:lpstr>Slide 60</vt:lpstr>
      <vt:lpstr>Slide 61</vt:lpstr>
      <vt:lpstr>Slide 62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Presentación visual - parte B (los mormones - sus creencias y cómo evangelizarlos)</dc:title>
  <dc:creator>William Ritchey</dc:creator>
  <cp:lastModifiedBy>William Ritchey</cp:lastModifiedBy>
  <cp:revision>275</cp:revision>
  <dcterms:created xsi:type="dcterms:W3CDTF">2007-11-13T16:31:37Z</dcterms:created>
  <dcterms:modified xsi:type="dcterms:W3CDTF">2009-10-29T19:07:29Z</dcterms:modified>
</cp:coreProperties>
</file>