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506" r:id="rId2"/>
    <p:sldId id="1175" r:id="rId3"/>
    <p:sldId id="1452" r:id="rId4"/>
    <p:sldId id="1173" r:id="rId5"/>
    <p:sldId id="1331" r:id="rId6"/>
    <p:sldId id="1330" r:id="rId7"/>
    <p:sldId id="1174" r:id="rId8"/>
    <p:sldId id="1176" r:id="rId9"/>
    <p:sldId id="1332" r:id="rId10"/>
    <p:sldId id="1333" r:id="rId11"/>
    <p:sldId id="1334" r:id="rId12"/>
    <p:sldId id="1179" r:id="rId13"/>
    <p:sldId id="1335" r:id="rId14"/>
    <p:sldId id="1336" r:id="rId15"/>
    <p:sldId id="1337" r:id="rId16"/>
    <p:sldId id="1338" r:id="rId17"/>
    <p:sldId id="1339" r:id="rId18"/>
    <p:sldId id="1340" r:id="rId19"/>
    <p:sldId id="1342" r:id="rId20"/>
    <p:sldId id="1343" r:id="rId21"/>
    <p:sldId id="1344" r:id="rId22"/>
    <p:sldId id="1178" r:id="rId23"/>
    <p:sldId id="1180" r:id="rId24"/>
    <p:sldId id="1345" r:id="rId25"/>
    <p:sldId id="1346" r:id="rId26"/>
    <p:sldId id="1347" r:id="rId27"/>
    <p:sldId id="1348" r:id="rId28"/>
    <p:sldId id="1350" r:id="rId29"/>
    <p:sldId id="1349" r:id="rId30"/>
    <p:sldId id="1351" r:id="rId31"/>
    <p:sldId id="1352" r:id="rId32"/>
    <p:sldId id="1353" r:id="rId33"/>
    <p:sldId id="1442" r:id="rId34"/>
    <p:sldId id="1354" r:id="rId35"/>
    <p:sldId id="1355" r:id="rId36"/>
    <p:sldId id="1443" r:id="rId37"/>
    <p:sldId id="1511" r:id="rId38"/>
    <p:sldId id="1356" r:id="rId39"/>
    <p:sldId id="1357" r:id="rId40"/>
    <p:sldId id="1358" r:id="rId41"/>
    <p:sldId id="1359" r:id="rId42"/>
    <p:sldId id="1360" r:id="rId43"/>
    <p:sldId id="1512" r:id="rId44"/>
    <p:sldId id="1526" r:id="rId45"/>
    <p:sldId id="1527" r:id="rId46"/>
    <p:sldId id="1513" r:id="rId47"/>
    <p:sldId id="1514" r:id="rId48"/>
    <p:sldId id="1515" r:id="rId49"/>
    <p:sldId id="1516" r:id="rId50"/>
    <p:sldId id="1517" r:id="rId51"/>
    <p:sldId id="1518" r:id="rId52"/>
    <p:sldId id="1519" r:id="rId53"/>
    <p:sldId id="1361" r:id="rId54"/>
    <p:sldId id="1453" r:id="rId55"/>
    <p:sldId id="1454" r:id="rId56"/>
    <p:sldId id="1362" r:id="rId57"/>
    <p:sldId id="1363" r:id="rId58"/>
    <p:sldId id="1365" r:id="rId59"/>
    <p:sldId id="1366" r:id="rId60"/>
    <p:sldId id="1367" r:id="rId61"/>
    <p:sldId id="1368" r:id="rId62"/>
    <p:sldId id="1520" r:id="rId63"/>
    <p:sldId id="1521" r:id="rId64"/>
    <p:sldId id="1370" r:id="rId65"/>
    <p:sldId id="1369" r:id="rId66"/>
    <p:sldId id="1371" r:id="rId67"/>
    <p:sldId id="1372" r:id="rId68"/>
    <p:sldId id="1455" r:id="rId69"/>
    <p:sldId id="1456" r:id="rId70"/>
    <p:sldId id="1457" r:id="rId71"/>
    <p:sldId id="1522" r:id="rId72"/>
    <p:sldId id="1444" r:id="rId73"/>
    <p:sldId id="1458" r:id="rId74"/>
    <p:sldId id="1373" r:id="rId75"/>
    <p:sldId id="1446" r:id="rId76"/>
    <p:sldId id="1445" r:id="rId77"/>
    <p:sldId id="1447" r:id="rId78"/>
    <p:sldId id="1374" r:id="rId79"/>
    <p:sldId id="1459" r:id="rId80"/>
    <p:sldId id="1375" r:id="rId81"/>
    <p:sldId id="1448" r:id="rId82"/>
    <p:sldId id="1460" r:id="rId83"/>
    <p:sldId id="1377" r:id="rId84"/>
    <p:sldId id="1376" r:id="rId85"/>
    <p:sldId id="1523" r:id="rId86"/>
    <p:sldId id="1383" r:id="rId87"/>
    <p:sldId id="1378" r:id="rId88"/>
    <p:sldId id="1381" r:id="rId89"/>
    <p:sldId id="1382" r:id="rId90"/>
    <p:sldId id="1384" r:id="rId91"/>
    <p:sldId id="1385" r:id="rId92"/>
    <p:sldId id="1386" r:id="rId93"/>
    <p:sldId id="1387" r:id="rId94"/>
    <p:sldId id="1388" r:id="rId95"/>
    <p:sldId id="1389" r:id="rId96"/>
    <p:sldId id="1528" r:id="rId97"/>
    <p:sldId id="1529" r:id="rId98"/>
  </p:sldIdLst>
  <p:sldSz cx="9144000" cy="6858000" type="screen4x3"/>
  <p:notesSz cx="6858000" cy="9144000"/>
  <p:embeddedFontLst>
    <p:embeddedFont>
      <p:font typeface="Libra BT" pitchFamily="66" charset="0"/>
      <p:regular r:id="rId99"/>
    </p:embeddedFont>
    <p:embeddedFont>
      <p:font typeface="DF Calligraphic Ornaments LET" pitchFamily="2" charset="2"/>
      <p:regular r:id="rId100"/>
    </p:embeddedFont>
    <p:embeddedFont>
      <p:font typeface="Arial Narrow" pitchFamily="34" charset="0"/>
      <p:regular r:id="rId101"/>
      <p:bold r:id="rId102"/>
      <p:italic r:id="rId103"/>
      <p:boldItalic r:id="rId104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CC"/>
    <a:srgbClr val="FF99FF"/>
    <a:srgbClr val="66FFFF"/>
    <a:srgbClr val="0000FF"/>
    <a:srgbClr val="CC3399"/>
    <a:srgbClr val="CC0099"/>
    <a:srgbClr val="FFFF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04" autoAdjust="0"/>
    <p:restoredTop sz="94728" autoAdjust="0"/>
  </p:normalViewPr>
  <p:slideViewPr>
    <p:cSldViewPr>
      <p:cViewPr>
        <p:scale>
          <a:sx n="65" d="100"/>
          <a:sy n="65" d="100"/>
        </p:scale>
        <p:origin x="-1134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0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2.fntdata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5.fntdata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F035B-83F7-423E-A778-EB9F8697B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95E18-A3F2-46C3-8525-84F882C3D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72655-75E3-44FF-9AF8-71D8795B81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4D872-8130-4211-85FD-1629C09F78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F31BE-2BA9-4342-99AB-00E81150A6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0AE10-EF1F-4704-97C5-4B39534AE2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7ECB0-04D4-419F-8F7C-CB869A2D30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0DC9A-C7CA-49AA-B95E-E2017AF8E3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48CB4-A209-4FCD-943A-A8161F878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968A1-A128-48CA-9CC6-1035565F8B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77E36-FDAE-4C5F-A2A8-45FCD9162C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0FD7B79-3973-4C5E-81BA-3B061D834A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mormones </a:t>
            </a:r>
            <a: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7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historia</a:t>
            </a:r>
            <a:b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desarrollo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10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61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8288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7200" kern="0" dirty="0" smtClean="0">
                <a:effectLst>
                  <a:glow rad="139700">
                    <a:srgbClr val="000000"/>
                  </a:glow>
                </a:effectLst>
                <a:latin typeface="DF Calligraphic Ornaments LET"/>
                <a:ea typeface="+mj-ea"/>
                <a:cs typeface="+mj-cs"/>
              </a:rPr>
              <a:t>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50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Los mormones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50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Los mormones</a:t>
            </a:r>
          </a:p>
        </p:txBody>
      </p:sp>
      <p:sp>
        <p:nvSpPr>
          <p:cNvPr id="1025032" name="Oval 8"/>
          <p:cNvSpPr>
            <a:spLocks noChangeArrowheads="1"/>
          </p:cNvSpPr>
          <p:nvPr/>
        </p:nvSpPr>
        <p:spPr bwMode="auto">
          <a:xfrm>
            <a:off x="5638800" y="3048000"/>
            <a:ext cx="2133600" cy="609600"/>
          </a:xfrm>
          <a:prstGeom prst="ellipse">
            <a:avLst/>
          </a:prstGeom>
          <a:noFill/>
          <a:ln w="571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2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7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Más de 10.000.000</a:t>
            </a:r>
          </a:p>
        </p:txBody>
      </p:sp>
      <p:sp>
        <p:nvSpPr>
          <p:cNvPr id="1022985" name="Text Box 9"/>
          <p:cNvSpPr txBox="1">
            <a:spLocks noChangeArrowheads="1"/>
          </p:cNvSpPr>
          <p:nvPr/>
        </p:nvSpPr>
        <p:spPr bwMode="auto">
          <a:xfrm>
            <a:off x="5715000" y="6613525"/>
            <a:ext cx="1885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Ricardo630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60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3733800"/>
            <a:ext cx="9144000" cy="304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800">
                <a:solidFill>
                  <a:srgbClr val="FFFF00"/>
                </a:solidFill>
                <a:latin typeface="Libra BT" pitchFamily="66" charset="0"/>
              </a:rPr>
              <a:t>Uno de los grupos</a:t>
            </a:r>
            <a:br>
              <a:rPr lang="es-VE" sz="68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800">
                <a:solidFill>
                  <a:srgbClr val="FFFF00"/>
                </a:solidFill>
                <a:latin typeface="Libra BT" pitchFamily="66" charset="0"/>
              </a:rPr>
              <a:t>más misioneros del mundo cristiano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50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038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Más de 61.000 misioneros</a:t>
            </a:r>
          </a:p>
        </p:txBody>
      </p:sp>
      <p:sp>
        <p:nvSpPr>
          <p:cNvPr id="1195014" name="Text Box 6"/>
          <p:cNvSpPr txBox="1">
            <a:spLocks noChangeArrowheads="1"/>
          </p:cNvSpPr>
          <p:nvPr/>
        </p:nvSpPr>
        <p:spPr bwMode="auto">
          <a:xfrm>
            <a:off x="3962400" y="6613525"/>
            <a:ext cx="1889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GypsyRock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4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enseñan misiones temprano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077200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6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105400" y="0"/>
            <a:ext cx="4038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latin typeface="Libra BT" pitchFamily="66" charset="0"/>
              </a:rPr>
              <a:t>Varones solteros comienzan a los 19 años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8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038600" cy="6858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Hembras solteras comienzan a los 21 años</a:t>
            </a:r>
          </a:p>
        </p:txBody>
      </p:sp>
      <p:sp>
        <p:nvSpPr>
          <p:cNvPr id="1198085" name="Text Box 5"/>
          <p:cNvSpPr txBox="1">
            <a:spLocks noChangeArrowheads="1"/>
          </p:cNvSpPr>
          <p:nvPr/>
        </p:nvSpPr>
        <p:spPr bwMode="auto">
          <a:xfrm>
            <a:off x="3962400" y="6613525"/>
            <a:ext cx="1889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GypsyRock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1991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3657600"/>
            <a:ext cx="9144000" cy="3124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75% – Varones solteros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20% – hembras solteras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5% – parejas casadas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00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990600"/>
          </a:xfrm>
          <a:effectLst/>
        </p:spPr>
        <p:txBody>
          <a:bodyPr/>
          <a:lstStyle/>
          <a:p>
            <a:r>
              <a:rPr lang="es-VE" sz="54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iglesia da apoyo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30150" name="Text Box 6"/>
          <p:cNvSpPr txBox="1">
            <a:spLocks noChangeArrowheads="1"/>
          </p:cNvSpPr>
          <p:nvPr/>
        </p:nvSpPr>
        <p:spPr bwMode="auto">
          <a:xfrm>
            <a:off x="0" y="6613525"/>
            <a:ext cx="1938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Cookiecaper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01157" name="Text Box 5"/>
          <p:cNvSpPr txBox="1">
            <a:spLocks noChangeArrowheads="1"/>
          </p:cNvSpPr>
          <p:nvPr/>
        </p:nvSpPr>
        <p:spPr bwMode="auto">
          <a:xfrm>
            <a:off x="1981200" y="6613525"/>
            <a:ext cx="1889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GypsyRock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 bwMode="auto">
          <a:xfrm>
            <a:off x="5577840" y="2971800"/>
            <a:ext cx="1600200" cy="1905000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09348" name="Text Box 4"/>
          <p:cNvSpPr txBox="1">
            <a:spLocks noChangeArrowheads="1"/>
          </p:cNvSpPr>
          <p:nvPr/>
        </p:nvSpPr>
        <p:spPr bwMode="auto">
          <a:xfrm>
            <a:off x="0" y="3429000"/>
            <a:ext cx="1885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Ricardo630 / Wikimedia Commons</a:t>
            </a:r>
          </a:p>
        </p:txBody>
      </p:sp>
      <p:sp>
        <p:nvSpPr>
          <p:cNvPr id="1209351" name="Text Box 7"/>
          <p:cNvSpPr txBox="1">
            <a:spLocks noChangeArrowheads="1"/>
          </p:cNvSpPr>
          <p:nvPr/>
        </p:nvSpPr>
        <p:spPr bwMode="auto">
          <a:xfrm>
            <a:off x="7348538" y="6613525"/>
            <a:ext cx="1795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Jpstanley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14469" name="Text Box 5"/>
          <p:cNvSpPr txBox="1">
            <a:spLocks noChangeArrowheads="1"/>
          </p:cNvSpPr>
          <p:nvPr/>
        </p:nvSpPr>
        <p:spPr bwMode="auto">
          <a:xfrm>
            <a:off x="5181600" y="0"/>
            <a:ext cx="2136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Benjamin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Weigel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13443" name="Text Box 3"/>
          <p:cNvSpPr txBox="1">
            <a:spLocks noChangeArrowheads="1"/>
          </p:cNvSpPr>
          <p:nvPr/>
        </p:nvSpPr>
        <p:spPr bwMode="auto">
          <a:xfrm>
            <a:off x="7135813" y="6613525"/>
            <a:ext cx="20081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Rüdiger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Meier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29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648200"/>
            <a:ext cx="9144000" cy="2133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Joseph Smith y el</a:t>
            </a:r>
            <a:br>
              <a:rPr lang="es-VE" sz="57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700">
                <a:solidFill>
                  <a:srgbClr val="FFFF00"/>
                </a:solidFill>
                <a:latin typeface="Libra BT" pitchFamily="66" charset="0"/>
              </a:rPr>
              <a:t>comienzo del mormonismo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031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2286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Sus padres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154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181600"/>
            <a:ext cx="9144000" cy="1600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Buscador de tesoros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165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 visión en 1820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175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 visión en 1823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185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Las tablas doradas – 1827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0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Las tablas doradas</a:t>
            </a:r>
          </a:p>
        </p:txBody>
      </p:sp>
      <p:sp>
        <p:nvSpPr>
          <p:cNvPr id="1220613" name="Text Box 5"/>
          <p:cNvSpPr txBox="1">
            <a:spLocks noChangeArrowheads="1"/>
          </p:cNvSpPr>
          <p:nvPr/>
        </p:nvSpPr>
        <p:spPr bwMode="auto">
          <a:xfrm>
            <a:off x="7380288" y="5458968"/>
            <a:ext cx="1839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John Foxe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195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Las tablas doradas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16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Oliver Cowdery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2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Martín harris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36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Verificación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de la traducción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178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Verificación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de la traducción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47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Resultado según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Joseph Smith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5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724400"/>
            <a:ext cx="9144000" cy="2057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Resultado según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Dr. Charles Anthon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67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contribución solicitada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7778" name="Rectangle 2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77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El sacerdocio aarónico 1829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8804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El libro de Mormón</a:t>
            </a:r>
            <a:br>
              <a:rPr lang="es-VE" sz="66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1830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2982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82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Años de consolidación 1831 – 1844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0851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más de 135 revelaciones directamente de Dios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Martirio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1844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Martirio</a:t>
            </a:r>
            <a:br>
              <a:rPr lang="es-VE" sz="6600" dirty="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 dirty="0">
                <a:solidFill>
                  <a:srgbClr val="FFFF00"/>
                </a:solidFill>
                <a:latin typeface="Libra BT" pitchFamily="66" charset="0"/>
              </a:rPr>
              <a:t>1844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Martirio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1844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2900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29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Martirio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1844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3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Brigham Young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5971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50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59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9530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Traslado al valle del gran lago salado – 1846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6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828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La sede principal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del mormonismo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390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El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libro</a:t>
            </a:r>
            <a:br>
              <a:rPr lang="es-VE" sz="66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de mormón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00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 autoridad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1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 contenido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3138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31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Los jareditos – 2.250 a.C.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244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Segundo grupo – 600 a.C.</a:t>
            </a:r>
          </a:p>
        </p:txBody>
      </p:sp>
      <p:sp>
        <p:nvSpPr>
          <p:cNvPr id="1244169" name="AutoShape 9"/>
          <p:cNvSpPr>
            <a:spLocks noChangeArrowheads="1"/>
          </p:cNvSpPr>
          <p:nvPr/>
        </p:nvSpPr>
        <p:spPr bwMode="auto">
          <a:xfrm>
            <a:off x="1447800" y="2057400"/>
            <a:ext cx="228600" cy="152400"/>
          </a:xfrm>
          <a:prstGeom prst="star5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>
            <a:outerShdw dist="28398" dir="1593903" algn="ctr" rotWithShape="0">
              <a:srgbClr val="000066"/>
            </a:outerShdw>
          </a:effec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244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Segundo grupo – 600 a.C.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1563329" y="2153265"/>
            <a:ext cx="6150077" cy="983225"/>
          </a:xfrm>
          <a:custGeom>
            <a:avLst/>
            <a:gdLst>
              <a:gd name="connsiteX0" fmla="*/ 0 w 6150077"/>
              <a:gd name="connsiteY0" fmla="*/ 0 h 983225"/>
              <a:gd name="connsiteX1" fmla="*/ 1651819 w 6150077"/>
              <a:gd name="connsiteY1" fmla="*/ 825909 h 983225"/>
              <a:gd name="connsiteX2" fmla="*/ 6150077 w 6150077"/>
              <a:gd name="connsiteY2" fmla="*/ 943896 h 98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0077" h="983225">
                <a:moveTo>
                  <a:pt x="0" y="0"/>
                </a:moveTo>
                <a:cubicBezTo>
                  <a:pt x="313403" y="334296"/>
                  <a:pt x="626806" y="668593"/>
                  <a:pt x="1651819" y="825909"/>
                </a:cubicBezTo>
                <a:cubicBezTo>
                  <a:pt x="2676832" y="983225"/>
                  <a:pt x="4413454" y="963560"/>
                  <a:pt x="6150077" y="943896"/>
                </a:cubicBezTo>
              </a:path>
            </a:pathLst>
          </a:cu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 w="lg" len="lg"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44169" name="AutoShape 9"/>
          <p:cNvSpPr>
            <a:spLocks noChangeArrowheads="1"/>
          </p:cNvSpPr>
          <p:nvPr/>
        </p:nvSpPr>
        <p:spPr bwMode="auto">
          <a:xfrm>
            <a:off x="1447800" y="2057400"/>
            <a:ext cx="228600" cy="152400"/>
          </a:xfrm>
          <a:prstGeom prst="star5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>
            <a:outerShdw dist="28398" dir="1593903" algn="ctr" rotWithShape="0">
              <a:srgbClr val="000066"/>
            </a:outerShdw>
          </a:effec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244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Segundo grupo – 600 a.C.</a:t>
            </a:r>
          </a:p>
        </p:txBody>
      </p:sp>
      <p:sp>
        <p:nvSpPr>
          <p:cNvPr id="1244167" name="Text Box 7"/>
          <p:cNvSpPr txBox="1">
            <a:spLocks noChangeArrowheads="1"/>
          </p:cNvSpPr>
          <p:nvPr/>
        </p:nvSpPr>
        <p:spPr bwMode="auto">
          <a:xfrm>
            <a:off x="7696200" y="2514600"/>
            <a:ext cx="8826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Leji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1563329" y="2153265"/>
            <a:ext cx="6150077" cy="983225"/>
          </a:xfrm>
          <a:custGeom>
            <a:avLst/>
            <a:gdLst>
              <a:gd name="connsiteX0" fmla="*/ 0 w 6150077"/>
              <a:gd name="connsiteY0" fmla="*/ 0 h 983225"/>
              <a:gd name="connsiteX1" fmla="*/ 1651819 w 6150077"/>
              <a:gd name="connsiteY1" fmla="*/ 825909 h 983225"/>
              <a:gd name="connsiteX2" fmla="*/ 6150077 w 6150077"/>
              <a:gd name="connsiteY2" fmla="*/ 943896 h 98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0077" h="983225">
                <a:moveTo>
                  <a:pt x="0" y="0"/>
                </a:moveTo>
                <a:cubicBezTo>
                  <a:pt x="313403" y="334296"/>
                  <a:pt x="626806" y="668593"/>
                  <a:pt x="1651819" y="825909"/>
                </a:cubicBezTo>
                <a:cubicBezTo>
                  <a:pt x="2676832" y="983225"/>
                  <a:pt x="4413454" y="963560"/>
                  <a:pt x="6150077" y="943896"/>
                </a:cubicBezTo>
              </a:path>
            </a:pathLst>
          </a:cu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 w="lg" len="lg"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44169" name="AutoShape 9"/>
          <p:cNvSpPr>
            <a:spLocks noChangeArrowheads="1"/>
          </p:cNvSpPr>
          <p:nvPr/>
        </p:nvSpPr>
        <p:spPr bwMode="auto">
          <a:xfrm>
            <a:off x="1447800" y="2057400"/>
            <a:ext cx="228600" cy="152400"/>
          </a:xfrm>
          <a:prstGeom prst="star5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>
            <a:outerShdw dist="28398" dir="1593903" algn="ctr" rotWithShape="0">
              <a:srgbClr val="000066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 bwMode="auto">
          <a:xfrm flipV="1">
            <a:off x="5791200" y="3886200"/>
            <a:ext cx="1066800" cy="762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>
            <a:outerShdw dist="35921" dir="2700000" algn="ctr" rotWithShape="0">
              <a:srgbClr val="000066"/>
            </a:outerShdw>
          </a:effec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244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Segundo grupo – 600 a.C.</a:t>
            </a:r>
          </a:p>
        </p:txBody>
      </p:sp>
      <p:sp>
        <p:nvSpPr>
          <p:cNvPr id="1244167" name="Text Box 7"/>
          <p:cNvSpPr txBox="1">
            <a:spLocks noChangeArrowheads="1"/>
          </p:cNvSpPr>
          <p:nvPr/>
        </p:nvSpPr>
        <p:spPr bwMode="auto">
          <a:xfrm>
            <a:off x="7696200" y="2514600"/>
            <a:ext cx="88265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Leji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7888288" y="3048000"/>
            <a:ext cx="950912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Nefi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1563329" y="2153265"/>
            <a:ext cx="6150077" cy="983225"/>
          </a:xfrm>
          <a:custGeom>
            <a:avLst/>
            <a:gdLst>
              <a:gd name="connsiteX0" fmla="*/ 0 w 6150077"/>
              <a:gd name="connsiteY0" fmla="*/ 0 h 983225"/>
              <a:gd name="connsiteX1" fmla="*/ 1651819 w 6150077"/>
              <a:gd name="connsiteY1" fmla="*/ 825909 h 983225"/>
              <a:gd name="connsiteX2" fmla="*/ 6150077 w 6150077"/>
              <a:gd name="connsiteY2" fmla="*/ 943896 h 98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0077" h="983225">
                <a:moveTo>
                  <a:pt x="0" y="0"/>
                </a:moveTo>
                <a:cubicBezTo>
                  <a:pt x="313403" y="334296"/>
                  <a:pt x="626806" y="668593"/>
                  <a:pt x="1651819" y="825909"/>
                </a:cubicBezTo>
                <a:cubicBezTo>
                  <a:pt x="2676832" y="983225"/>
                  <a:pt x="4413454" y="963560"/>
                  <a:pt x="6150077" y="943896"/>
                </a:cubicBezTo>
              </a:path>
            </a:pathLst>
          </a:cu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 w="lg" len="lg"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44169" name="AutoShape 9"/>
          <p:cNvSpPr>
            <a:spLocks noChangeArrowheads="1"/>
          </p:cNvSpPr>
          <p:nvPr/>
        </p:nvSpPr>
        <p:spPr bwMode="auto">
          <a:xfrm>
            <a:off x="1447800" y="2057400"/>
            <a:ext cx="228600" cy="152400"/>
          </a:xfrm>
          <a:prstGeom prst="star5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>
            <a:outerShdw dist="28398" dir="1593903" algn="ctr" rotWithShape="0">
              <a:srgbClr val="000066"/>
            </a:outerShdw>
          </a:effec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3199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División en dos grupos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3199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División en dos grupos</a:t>
            </a:r>
          </a:p>
        </p:txBody>
      </p:sp>
      <p:sp>
        <p:nvSpPr>
          <p:cNvPr id="1319942" name="Text Box 6"/>
          <p:cNvSpPr txBox="1">
            <a:spLocks noChangeArrowheads="1"/>
          </p:cNvSpPr>
          <p:nvPr/>
        </p:nvSpPr>
        <p:spPr bwMode="auto">
          <a:xfrm>
            <a:off x="7391400" y="2590800"/>
            <a:ext cx="15589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Nefitos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3199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División en dos grupos</a:t>
            </a:r>
          </a:p>
        </p:txBody>
      </p:sp>
      <p:sp>
        <p:nvSpPr>
          <p:cNvPr id="1319942" name="Text Box 6"/>
          <p:cNvSpPr txBox="1">
            <a:spLocks noChangeArrowheads="1"/>
          </p:cNvSpPr>
          <p:nvPr/>
        </p:nvSpPr>
        <p:spPr bwMode="auto">
          <a:xfrm>
            <a:off x="7391400" y="2590800"/>
            <a:ext cx="15589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Nefitos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19943" name="Text Box 7"/>
          <p:cNvSpPr txBox="1">
            <a:spLocks noChangeArrowheads="1"/>
          </p:cNvSpPr>
          <p:nvPr/>
        </p:nvSpPr>
        <p:spPr bwMode="auto">
          <a:xfrm>
            <a:off x="6931025" y="3048000"/>
            <a:ext cx="221297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Lamanitos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51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Visita de Cristo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3219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Gran batalla – 421</a:t>
            </a:r>
          </a:p>
        </p:txBody>
      </p:sp>
      <p:sp>
        <p:nvSpPr>
          <p:cNvPr id="1321990" name="Text Box 6"/>
          <p:cNvSpPr txBox="1">
            <a:spLocks noChangeArrowheads="1"/>
          </p:cNvSpPr>
          <p:nvPr/>
        </p:nvSpPr>
        <p:spPr bwMode="auto">
          <a:xfrm rot="2328365">
            <a:off x="7391400" y="2590800"/>
            <a:ext cx="15589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>
                <a:effectLst>
                  <a:glow rad="139700">
                    <a:srgbClr val="000000"/>
                  </a:glow>
                </a:effectLst>
              </a:rPr>
              <a:t>Nefitos</a:t>
            </a:r>
          </a:p>
        </p:txBody>
      </p:sp>
      <p:sp>
        <p:nvSpPr>
          <p:cNvPr id="1321991" name="Text Box 7"/>
          <p:cNvSpPr txBox="1">
            <a:spLocks noChangeArrowheads="1"/>
          </p:cNvSpPr>
          <p:nvPr/>
        </p:nvSpPr>
        <p:spPr bwMode="auto">
          <a:xfrm rot="2328365">
            <a:off x="6931025" y="3048000"/>
            <a:ext cx="221297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Lamanitos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3209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Gran batalla – 421</a:t>
            </a:r>
          </a:p>
        </p:txBody>
      </p:sp>
      <p:sp>
        <p:nvSpPr>
          <p:cNvPr id="1320965" name="Text Box 5"/>
          <p:cNvSpPr txBox="1">
            <a:spLocks noChangeArrowheads="1"/>
          </p:cNvSpPr>
          <p:nvPr/>
        </p:nvSpPr>
        <p:spPr bwMode="auto">
          <a:xfrm rot="2328365">
            <a:off x="7391400" y="2590800"/>
            <a:ext cx="15589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 dirty="0" err="1">
                <a:effectLst>
                  <a:glow rad="139700">
                    <a:srgbClr val="000000"/>
                  </a:glow>
                </a:effectLst>
              </a:rPr>
              <a:t>Nefitos</a:t>
            </a:r>
            <a:endParaRPr lang="en-US" b="1" dirty="0"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1320966" name="Text Box 6"/>
          <p:cNvSpPr txBox="1">
            <a:spLocks noChangeArrowheads="1"/>
          </p:cNvSpPr>
          <p:nvPr/>
        </p:nvSpPr>
        <p:spPr bwMode="auto">
          <a:xfrm rot="2328365">
            <a:off x="6931025" y="3048000"/>
            <a:ext cx="221297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b="1">
                <a:effectLst>
                  <a:glow rad="139700">
                    <a:srgbClr val="000000"/>
                  </a:glow>
                </a:effectLst>
              </a:rPr>
              <a:t>Lamanitos</a:t>
            </a:r>
          </a:p>
        </p:txBody>
      </p:sp>
      <p:sp>
        <p:nvSpPr>
          <p:cNvPr id="1320967" name="AutoShape 7"/>
          <p:cNvSpPr>
            <a:spLocks noChangeArrowheads="1"/>
          </p:cNvSpPr>
          <p:nvPr/>
        </p:nvSpPr>
        <p:spPr bwMode="auto">
          <a:xfrm rot="2274826">
            <a:off x="7394575" y="2438400"/>
            <a:ext cx="1292225" cy="1587500"/>
          </a:xfrm>
          <a:prstGeom prst="irregularSeal1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67-73, 75-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81348"/>
            <a:ext cx="9144000" cy="4576452"/>
          </a:xfrm>
          <a:prstGeom prst="rect">
            <a:avLst/>
          </a:prstGeom>
        </p:spPr>
      </p:pic>
      <p:sp>
        <p:nvSpPr>
          <p:cNvPr id="13230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562600"/>
            <a:ext cx="9144000" cy="1219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La raza indígena</a:t>
            </a:r>
          </a:p>
        </p:txBody>
      </p:sp>
      <p:sp>
        <p:nvSpPr>
          <p:cNvPr id="1323015" name="Text Box 7"/>
          <p:cNvSpPr txBox="1">
            <a:spLocks noChangeArrowheads="1"/>
          </p:cNvSpPr>
          <p:nvPr/>
        </p:nvSpPr>
        <p:spPr bwMode="auto">
          <a:xfrm rot="3359984">
            <a:off x="6032500" y="2120900"/>
            <a:ext cx="3236913" cy="823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4800" b="1" dirty="0" err="1">
                <a:effectLst>
                  <a:glow rad="139700">
                    <a:srgbClr val="000000"/>
                  </a:glow>
                </a:effectLst>
              </a:rPr>
              <a:t>Lamanitos</a:t>
            </a:r>
            <a:endParaRPr lang="en-US" sz="4800" b="1" dirty="0"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62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Su propósito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72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876800"/>
            <a:ext cx="4343400" cy="1905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Mundo oriental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-36387" y="47244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72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876800"/>
            <a:ext cx="4343400" cy="1905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600">
                <a:solidFill>
                  <a:srgbClr val="FFFF00"/>
                </a:solidFill>
                <a:latin typeface="Libra BT" pitchFamily="66" charset="0"/>
              </a:rPr>
              <a:t>Mundo oriental</a:t>
            </a:r>
          </a:p>
        </p:txBody>
      </p:sp>
      <p:sp>
        <p:nvSpPr>
          <p:cNvPr id="1247237" name="Rectangle 5"/>
          <p:cNvSpPr>
            <a:spLocks noChangeArrowheads="1"/>
          </p:cNvSpPr>
          <p:nvPr/>
        </p:nvSpPr>
        <p:spPr bwMode="auto">
          <a:xfrm>
            <a:off x="4572000" y="4876800"/>
            <a:ext cx="4343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600" dirty="0">
                <a:latin typeface="Libra BT" pitchFamily="66" charset="0"/>
              </a:rPr>
              <a:t>Mundo occidental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-36387" y="47244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40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ser testigo de la verdad y divinidad de Jesucristo y de su misión en las américas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240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ser testigo de la verdad y divinidad de Jesucristo y de su misión en las américas</a:t>
            </a:r>
          </a:p>
        </p:txBody>
      </p:sp>
      <p:sp>
        <p:nvSpPr>
          <p:cNvPr id="1324036" name="Oval 4"/>
          <p:cNvSpPr>
            <a:spLocks noChangeArrowheads="1"/>
          </p:cNvSpPr>
          <p:nvPr/>
        </p:nvSpPr>
        <p:spPr bwMode="auto">
          <a:xfrm>
            <a:off x="5638800" y="3048000"/>
            <a:ext cx="2133600" cy="609600"/>
          </a:xfrm>
          <a:prstGeom prst="ellipse">
            <a:avLst/>
          </a:prstGeom>
          <a:noFill/>
          <a:ln w="571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928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3886200"/>
            <a:ext cx="9296400" cy="2895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Las poblaciones indígenas de las Américas serán convertidos por el libro de Mormón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48259" name="Oval 3"/>
          <p:cNvSpPr>
            <a:spLocks noChangeArrowheads="1"/>
          </p:cNvSpPr>
          <p:nvPr/>
        </p:nvSpPr>
        <p:spPr bwMode="auto">
          <a:xfrm rot="-356812">
            <a:off x="5181600" y="2092325"/>
            <a:ext cx="1828800" cy="304800"/>
          </a:xfrm>
          <a:prstGeom prst="ellipse">
            <a:avLst/>
          </a:prstGeom>
          <a:noFill/>
          <a:ln w="381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8260" name="Oval 4"/>
          <p:cNvSpPr>
            <a:spLocks noChangeArrowheads="1"/>
          </p:cNvSpPr>
          <p:nvPr/>
        </p:nvSpPr>
        <p:spPr bwMode="auto">
          <a:xfrm rot="-319557">
            <a:off x="4876800" y="4587875"/>
            <a:ext cx="1371600" cy="304800"/>
          </a:xfrm>
          <a:prstGeom prst="ellipse">
            <a:avLst/>
          </a:prstGeom>
          <a:noFill/>
          <a:ln w="381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8262" name="Line 6"/>
          <p:cNvSpPr>
            <a:spLocks noChangeShapeType="1"/>
          </p:cNvSpPr>
          <p:nvPr/>
        </p:nvSpPr>
        <p:spPr bwMode="auto">
          <a:xfrm flipH="1">
            <a:off x="5562600" y="2362200"/>
            <a:ext cx="685800" cy="22098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542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876800"/>
            <a:ext cx="9296400" cy="1905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latin typeface="Libra BT" pitchFamily="66" charset="0"/>
              </a:rPr>
              <a:t>Resumen general</a:t>
            </a:r>
            <a:endParaRPr lang="es-VE" sz="6000" dirty="0">
              <a:solidFill>
                <a:schemeClr val="tx1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2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876800"/>
            <a:ext cx="9296400" cy="1905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Revelación a los judíos en el medio oriente </a:t>
            </a:r>
            <a:r>
              <a:rPr lang="es-VE" sz="6000">
                <a:solidFill>
                  <a:schemeClr val="tx1"/>
                </a:solidFill>
                <a:latin typeface="Libra BT" pitchFamily="66" charset="0"/>
              </a:rPr>
              <a:t>– la Biblia</a:t>
            </a:r>
          </a:p>
        </p:txBody>
      </p:sp>
      <p:pic>
        <p:nvPicPr>
          <p:cNvPr id="4" name="Picture 3" descr="Picture86-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76839" y="0"/>
            <a:ext cx="4367161" cy="4953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030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876800"/>
            <a:ext cx="9296400" cy="1905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Revelación a los judíos en el medio oriente – la Biblia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-36387" y="4724400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  <p:pic>
        <p:nvPicPr>
          <p:cNvPr id="5" name="Picture 4" descr="Picture86-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6839" y="0"/>
            <a:ext cx="4367161" cy="4953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338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343400"/>
            <a:ext cx="9296400" cy="2438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Revelación a los gentiles en las Américas </a:t>
            </a:r>
            <a:r>
              <a:rPr lang="es-VE" sz="6000" dirty="0">
                <a:solidFill>
                  <a:schemeClr val="tx1"/>
                </a:solidFill>
                <a:latin typeface="Libra BT" pitchFamily="66" charset="0"/>
              </a:rPr>
              <a:t>– el libro de Mormón</a:t>
            </a:r>
          </a:p>
        </p:txBody>
      </p:sp>
      <p:pic>
        <p:nvPicPr>
          <p:cNvPr id="4" name="Picture 3" descr="Picture88-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0"/>
            <a:ext cx="4343400" cy="4343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pic>
        <p:nvPicPr>
          <p:cNvPr id="5" name="Picture 4" descr="Picture88-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0"/>
            <a:ext cx="4343400" cy="4343400"/>
          </a:xfrm>
          <a:prstGeom prst="rect">
            <a:avLst/>
          </a:prstGeom>
        </p:spPr>
      </p:pic>
      <p:sp>
        <p:nvSpPr>
          <p:cNvPr id="12544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343400"/>
            <a:ext cx="9296400" cy="24384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latin typeface="Libra BT" pitchFamily="66" charset="0"/>
              </a:rPr>
              <a:t>Revelación a los gentiles en las Américas – el libro de Mormón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64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Sus dificultades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74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Dificultades lingüísticas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8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8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3000">
                <a:solidFill>
                  <a:srgbClr val="FFFF00"/>
                </a:solidFill>
                <a:latin typeface="DF Calligraphic Ornaments LET" pitchFamily="2" charset="2"/>
              </a:rPr>
              <a:t>de</a:t>
            </a: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ningún experto reconoce egipcio reformado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84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000">
                <a:solidFill>
                  <a:srgbClr val="FFFF00"/>
                </a:solidFill>
                <a:latin typeface="Libra BT" pitchFamily="66" charset="0"/>
              </a:rPr>
              <a:t>Dificultades arqueológicas</a:t>
            </a: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8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8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3000">
                <a:solidFill>
                  <a:srgbClr val="FFFF00"/>
                </a:solidFill>
                <a:latin typeface="DF Calligraphic Ornaments LET" pitchFamily="2" charset="2"/>
              </a:rPr>
              <a:t>de</a:t>
            </a: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no hay evidencia arqueológica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595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Dificultades étnicas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8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8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3000">
                <a:solidFill>
                  <a:srgbClr val="FFFF00"/>
                </a:solidFill>
                <a:latin typeface="DF Calligraphic Ornaments LET" pitchFamily="2" charset="2"/>
              </a:rPr>
              <a:t>de</a:t>
            </a: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familia mongoloide versus familia semita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05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Dificultades históricas</a:t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8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8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3000">
                <a:solidFill>
                  <a:srgbClr val="FFFF00"/>
                </a:solidFill>
                <a:latin typeface="DF Calligraphic Ornaments LET" pitchFamily="2" charset="2"/>
              </a:rPr>
              <a:t>de</a:t>
            </a: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> </a:t>
            </a: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54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ha pasado por muchas y amplias correcciones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615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343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Su</a:t>
            </a:r>
            <a:br>
              <a:rPr lang="es-VE" sz="6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posible origen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None/>
            </a:pPr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None/>
            </a:pPr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8276</TotalTime>
  <Words>420</Words>
  <Application>Microsoft Office PowerPoint</Application>
  <PresentationFormat>On-screen Show (4:3)</PresentationFormat>
  <Paragraphs>106</Paragraphs>
  <Slides>97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3" baseType="lpstr">
      <vt:lpstr>Arial</vt:lpstr>
      <vt:lpstr>Libra BT</vt:lpstr>
      <vt:lpstr>Wingdings</vt:lpstr>
      <vt:lpstr>DF Calligraphic Ornaments LET</vt:lpstr>
      <vt:lpstr>Arial Narrow</vt:lpstr>
      <vt:lpstr>Default Design</vt:lpstr>
      <vt:lpstr>Los mormones   su historia y desarrollo</vt:lpstr>
      <vt:lpstr>Los mormones</vt:lpstr>
      <vt:lpstr>Los mormones</vt:lpstr>
      <vt:lpstr>Más de 10.000.000</vt:lpstr>
      <vt:lpstr>Uno de los grupos más misioneros del mundo cristiano</vt:lpstr>
      <vt:lpstr>Más de 61.000 misioneros</vt:lpstr>
      <vt:lpstr>enseñan misiones temprano</vt:lpstr>
      <vt:lpstr>Varones solteros comienzan a los 19 años</vt:lpstr>
      <vt:lpstr>Hembras solteras comienzan a los 21 años</vt:lpstr>
      <vt:lpstr>75% – Varones solteros 20% – hembras solteras 5% – parejas casadas </vt:lpstr>
      <vt:lpstr>La iglesia da apoyo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Joseph Smith y el comienzo del mormonismo</vt:lpstr>
      <vt:lpstr>Sus padres</vt:lpstr>
      <vt:lpstr>Buscador de tesoros</vt:lpstr>
      <vt:lpstr>Su visión en 1820</vt:lpstr>
      <vt:lpstr>Su visión en 1823</vt:lpstr>
      <vt:lpstr>Las tablas doradas – 1827</vt:lpstr>
      <vt:lpstr>Las tablas doradas</vt:lpstr>
      <vt:lpstr>Las tablas doradas</vt:lpstr>
      <vt:lpstr>Oliver Cowdery</vt:lpstr>
      <vt:lpstr>Martín harris</vt:lpstr>
      <vt:lpstr>Verificación de la traducción</vt:lpstr>
      <vt:lpstr>Verificación de la traducción</vt:lpstr>
      <vt:lpstr>Resultado según Joseph Smith</vt:lpstr>
      <vt:lpstr>Resultado según Dr. Charles Anthon</vt:lpstr>
      <vt:lpstr>Slide 36</vt:lpstr>
      <vt:lpstr>Slide 37</vt:lpstr>
      <vt:lpstr>contribución solicitada</vt:lpstr>
      <vt:lpstr>El sacerdocio aarónico 1829</vt:lpstr>
      <vt:lpstr>El libro de Mormón 1830</vt:lpstr>
      <vt:lpstr>Años de consolidación 1831 – 1844</vt:lpstr>
      <vt:lpstr>más de 135 revelaciones directamente de Dios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Martirio 1844</vt:lpstr>
      <vt:lpstr>Martirio 1844</vt:lpstr>
      <vt:lpstr>Martirio 1844</vt:lpstr>
      <vt:lpstr>Martirio 1844</vt:lpstr>
      <vt:lpstr>Brigham Young</vt:lpstr>
      <vt:lpstr>Traslado al valle del gran lago salado – 1846</vt:lpstr>
      <vt:lpstr>La sede principal del mormonismo</vt:lpstr>
      <vt:lpstr>El libro de mormón</vt:lpstr>
      <vt:lpstr>Su autoridad</vt:lpstr>
      <vt:lpstr>Slide 62</vt:lpstr>
      <vt:lpstr>Slide 63</vt:lpstr>
      <vt:lpstr>Slide 64</vt:lpstr>
      <vt:lpstr>Su contenido</vt:lpstr>
      <vt:lpstr>Los jareditos – 2.250 a.C.</vt:lpstr>
      <vt:lpstr>Segundo grupo – 600 a.C.</vt:lpstr>
      <vt:lpstr>Segundo grupo – 600 a.C.</vt:lpstr>
      <vt:lpstr>Segundo grupo – 600 a.C.</vt:lpstr>
      <vt:lpstr>Segundo grupo – 600 a.C.</vt:lpstr>
      <vt:lpstr>División en dos grupos</vt:lpstr>
      <vt:lpstr>División en dos grupos</vt:lpstr>
      <vt:lpstr>División en dos grupos</vt:lpstr>
      <vt:lpstr>Visita de Cristo</vt:lpstr>
      <vt:lpstr>Gran batalla – 421</vt:lpstr>
      <vt:lpstr>Gran batalla – 421</vt:lpstr>
      <vt:lpstr>La raza indígena</vt:lpstr>
      <vt:lpstr>Su propósito</vt:lpstr>
      <vt:lpstr>Mundo oriental</vt:lpstr>
      <vt:lpstr>Mundo oriental</vt:lpstr>
      <vt:lpstr>ser testigo de la verdad y divinidad de Jesucristo y de su misión en las américas</vt:lpstr>
      <vt:lpstr>ser testigo de la verdad y divinidad de Jesucristo y de su misión en las américas</vt:lpstr>
      <vt:lpstr>Las poblaciones indígenas de las Américas serán convertidos por el libro de Mormón</vt:lpstr>
      <vt:lpstr>Slide 84</vt:lpstr>
      <vt:lpstr>Resumen general</vt:lpstr>
      <vt:lpstr>Revelación a los judíos en el medio oriente – la Biblia</vt:lpstr>
      <vt:lpstr>Revelación a los judíos en el medio oriente – la Biblia</vt:lpstr>
      <vt:lpstr>Revelación a los gentiles en las Américas – el libro de Mormón</vt:lpstr>
      <vt:lpstr>Revelación a los gentiles en las Américas – el libro de Mormón</vt:lpstr>
      <vt:lpstr>Sus dificultades</vt:lpstr>
      <vt:lpstr>Dificultades lingüísticas   de  ningún experto reconoce egipcio reformado</vt:lpstr>
      <vt:lpstr>Dificultades arqueológicas   de  no hay evidencia arqueológica</vt:lpstr>
      <vt:lpstr>Dificultades étnicas   de  familia mongoloide versus familia semita</vt:lpstr>
      <vt:lpstr>Dificultades históricas   de  ha pasado por muchas y amplias correcciones</vt:lpstr>
      <vt:lpstr>Su posible origen</vt:lpstr>
      <vt:lpstr>Slide 96</vt:lpstr>
      <vt:lpstr>Slide 97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Presentación visual - parte A (los mormones - su historia y desarrollo)</dc:title>
  <dc:creator>William Ritchey</dc:creator>
  <cp:lastModifiedBy>William Ritchey</cp:lastModifiedBy>
  <cp:revision>285</cp:revision>
  <dcterms:created xsi:type="dcterms:W3CDTF">2007-11-13T16:31:37Z</dcterms:created>
  <dcterms:modified xsi:type="dcterms:W3CDTF">2009-10-29T19:06:52Z</dcterms:modified>
</cp:coreProperties>
</file>