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592" r:id="rId2"/>
    <p:sldId id="1254" r:id="rId3"/>
    <p:sldId id="1255" r:id="rId4"/>
    <p:sldId id="1256" r:id="rId5"/>
    <p:sldId id="1258" r:id="rId6"/>
    <p:sldId id="1259" r:id="rId7"/>
    <p:sldId id="1260" r:id="rId8"/>
    <p:sldId id="1261" r:id="rId9"/>
    <p:sldId id="1375" r:id="rId10"/>
    <p:sldId id="1374" r:id="rId11"/>
    <p:sldId id="1262" r:id="rId12"/>
    <p:sldId id="1263" r:id="rId13"/>
    <p:sldId id="1264" r:id="rId14"/>
    <p:sldId id="1265" r:id="rId15"/>
    <p:sldId id="1266" r:id="rId16"/>
    <p:sldId id="1267" r:id="rId17"/>
    <p:sldId id="1268" r:id="rId18"/>
    <p:sldId id="1269" r:id="rId19"/>
    <p:sldId id="1270" r:id="rId20"/>
    <p:sldId id="1271" r:id="rId21"/>
    <p:sldId id="1272" r:id="rId22"/>
    <p:sldId id="1273" r:id="rId23"/>
    <p:sldId id="1274" r:id="rId24"/>
    <p:sldId id="1377" r:id="rId25"/>
    <p:sldId id="1275" r:id="rId26"/>
    <p:sldId id="1276" r:id="rId27"/>
    <p:sldId id="1277" r:id="rId28"/>
    <p:sldId id="1279" r:id="rId29"/>
    <p:sldId id="1280" r:id="rId30"/>
    <p:sldId id="1281" r:id="rId31"/>
    <p:sldId id="1378" r:id="rId32"/>
    <p:sldId id="1379" r:id="rId33"/>
    <p:sldId id="1380" r:id="rId34"/>
    <p:sldId id="1381" r:id="rId35"/>
    <p:sldId id="1382" r:id="rId36"/>
    <p:sldId id="1383" r:id="rId37"/>
    <p:sldId id="1384" r:id="rId38"/>
    <p:sldId id="1385" r:id="rId39"/>
    <p:sldId id="1386" r:id="rId40"/>
    <p:sldId id="1422" r:id="rId41"/>
    <p:sldId id="1421" r:id="rId42"/>
    <p:sldId id="1420" r:id="rId43"/>
    <p:sldId id="1387" r:id="rId44"/>
    <p:sldId id="1388" r:id="rId45"/>
    <p:sldId id="1389" r:id="rId46"/>
    <p:sldId id="1390" r:id="rId47"/>
    <p:sldId id="1391" r:id="rId48"/>
    <p:sldId id="1392" r:id="rId49"/>
    <p:sldId id="1393" r:id="rId50"/>
    <p:sldId id="1394" r:id="rId51"/>
    <p:sldId id="1395" r:id="rId52"/>
    <p:sldId id="1396" r:id="rId53"/>
    <p:sldId id="1397" r:id="rId54"/>
    <p:sldId id="1398" r:id="rId55"/>
    <p:sldId id="1399" r:id="rId56"/>
    <p:sldId id="1400" r:id="rId57"/>
    <p:sldId id="1401" r:id="rId58"/>
    <p:sldId id="1402" r:id="rId59"/>
    <p:sldId id="1403" r:id="rId60"/>
    <p:sldId id="1423" r:id="rId61"/>
    <p:sldId id="1424" r:id="rId62"/>
    <p:sldId id="1404" r:id="rId63"/>
    <p:sldId id="1405" r:id="rId64"/>
    <p:sldId id="1406" r:id="rId65"/>
    <p:sldId id="1407" r:id="rId66"/>
    <p:sldId id="1408" r:id="rId67"/>
    <p:sldId id="1409" r:id="rId68"/>
    <p:sldId id="1410" r:id="rId69"/>
    <p:sldId id="1411" r:id="rId70"/>
    <p:sldId id="1412" r:id="rId71"/>
    <p:sldId id="1413" r:id="rId72"/>
    <p:sldId id="1426" r:id="rId73"/>
    <p:sldId id="1414" r:id="rId74"/>
    <p:sldId id="1427" r:id="rId75"/>
    <p:sldId id="1415" r:id="rId76"/>
    <p:sldId id="1428" r:id="rId77"/>
    <p:sldId id="1416" r:id="rId78"/>
    <p:sldId id="1417" r:id="rId79"/>
    <p:sldId id="1418" r:id="rId80"/>
    <p:sldId id="1419" r:id="rId81"/>
  </p:sldIdLst>
  <p:sldSz cx="9144000" cy="6858000" type="screen4x3"/>
  <p:notesSz cx="6858000" cy="9144000"/>
  <p:embeddedFontLst>
    <p:embeddedFont>
      <p:font typeface="DF Calligraphic Ornaments LET" pitchFamily="2" charset="2"/>
      <p:regular r:id="rId82"/>
    </p:embeddedFont>
    <p:embeddedFont>
      <p:font typeface="Libra BT" pitchFamily="66" charset="0"/>
      <p:regular r:id="rId83"/>
    </p:embeddedFont>
    <p:embeddedFont>
      <p:font typeface="Arial Narrow" pitchFamily="34" charset="0"/>
      <p:regular r:id="rId84"/>
      <p:bold r:id="rId85"/>
      <p:italic r:id="rId86"/>
      <p:boldItalic r:id="rId87"/>
    </p:embeddedFont>
    <p:embeddedFont>
      <p:font typeface="CentSchbook BT" pitchFamily="18" charset="0"/>
      <p:regular r:id="rId88"/>
      <p:bold r:id="rId89"/>
      <p:italic r:id="rId90"/>
      <p:boldItalic r:id="rId91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  <a:srgbClr val="000066"/>
    <a:srgbClr val="000099"/>
    <a:srgbClr val="0033CC"/>
    <a:srgbClr val="00FFFF"/>
    <a:srgbClr val="FFFFFF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8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5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75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3.fntdata"/><Relationship Id="rId89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1.fntdata"/><Relationship Id="rId90" Type="http://schemas.openxmlformats.org/officeDocument/2006/relationships/font" Target="fonts/font9.fntdata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font" Target="fonts/font4.fntdata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2.fntdata"/><Relationship Id="rId88" Type="http://schemas.openxmlformats.org/officeDocument/2006/relationships/font" Target="fonts/font7.fntdata"/><Relationship Id="rId9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5.fntdata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14B1E8-1D84-437D-86FD-F4F50B3421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C7AD50-07B8-480D-9B14-2357329911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6EF5F5-CF40-4949-97A9-721FDD79B0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FE6E3-9ADD-45D3-87D4-B59AFD093F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D3C7C-687B-4874-BBD0-F0B3E951D7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58473A-5300-4B9B-95A7-36F36F6842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5AB557-BEBA-4AF7-B639-F009AF67AA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FC0C2E-8CBC-4615-B807-74880EAF3A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53746-01B4-4791-80BC-DBF8B42675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8F24CB-7A66-4CA2-A3EC-76D9140BEE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372CD2-E4C7-4912-9E9F-F55DDD3E67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9F047D50-89AA-4F33-BE8D-25660D3E92C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401270"/>
            <a:ext cx="9144000" cy="923330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71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6764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1828800"/>
            <a:ext cx="9144000" cy="1470025"/>
          </a:xfrm>
          <a:effectLst/>
        </p:spPr>
        <p:txBody>
          <a:bodyPr/>
          <a:lstStyle/>
          <a:p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testigos de Jehová </a:t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historia, creencias y cómo evangelizarlos</a:t>
            </a:r>
            <a:endParaRPr lang="es-VE" sz="7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141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Desarrollo histórico de Los testigos de Jehová</a:t>
            </a:r>
          </a:p>
        </p:txBody>
      </p:sp>
      <p:sp>
        <p:nvSpPr>
          <p:cNvPr id="1114117" name="Text Box 5"/>
          <p:cNvSpPr txBox="1">
            <a:spLocks noChangeArrowheads="1"/>
          </p:cNvSpPr>
          <p:nvPr/>
        </p:nvSpPr>
        <p:spPr bwMode="auto">
          <a:xfrm>
            <a:off x="7348537" y="6613525"/>
            <a:ext cx="17954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Steelman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15139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51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Charles t. Russell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16163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1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Su juventud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18210" name="Rectangle 2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82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1870 – organizó un estudio bíblico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19235" name="Rectangle 3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92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1879 – fundó el periódico “la atalaya”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20259" name="Rectangle 3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02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600">
                <a:solidFill>
                  <a:srgbClr val="FFFF00"/>
                </a:solidFill>
                <a:latin typeface="Libra BT" pitchFamily="66" charset="0"/>
              </a:rPr>
              <a:t>1896 – fundó la sociedad bíblica y de tratados atalaya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21283" name="Rectangle 3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12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600">
                <a:solidFill>
                  <a:srgbClr val="FFFF00"/>
                </a:solidFill>
                <a:latin typeface="Libra BT" pitchFamily="66" charset="0"/>
              </a:rPr>
              <a:t>Usó la sociedad en publicar sus sermones y teología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67400" y="6397823"/>
            <a:ext cx="3124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400" dirty="0" smtClean="0">
                <a:solidFill>
                  <a:schemeClr val="bg1"/>
                </a:solidFill>
                <a:latin typeface="Arial Narrow" pitchFamily="34" charset="0"/>
              </a:rPr>
              <a:t>De </a:t>
            </a:r>
            <a:r>
              <a:rPr lang="es-MX" sz="1400" i="1" dirty="0" smtClean="0">
                <a:solidFill>
                  <a:schemeClr val="bg1"/>
                </a:solidFill>
                <a:latin typeface="Arial Narrow" pitchFamily="34" charset="0"/>
              </a:rPr>
              <a:t>La Atalaya </a:t>
            </a:r>
            <a:r>
              <a:rPr lang="es-MX" sz="1400" dirty="0" smtClean="0">
                <a:solidFill>
                  <a:schemeClr val="bg1"/>
                </a:solidFill>
                <a:latin typeface="Arial Narrow" pitchFamily="34" charset="0"/>
              </a:rPr>
              <a:t> del 1 de abril de 2002 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67400" y="6397823"/>
            <a:ext cx="3124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400" dirty="0" smtClean="0">
                <a:solidFill>
                  <a:schemeClr val="bg1"/>
                </a:solidFill>
                <a:latin typeface="Arial Narrow" pitchFamily="34" charset="0"/>
              </a:rPr>
              <a:t>De </a:t>
            </a:r>
            <a:r>
              <a:rPr lang="es-MX" sz="1400" i="1" dirty="0" smtClean="0">
                <a:solidFill>
                  <a:schemeClr val="bg1"/>
                </a:solidFill>
                <a:latin typeface="Arial Narrow" pitchFamily="34" charset="0"/>
              </a:rPr>
              <a:t>La Atalaya </a:t>
            </a:r>
            <a:r>
              <a:rPr lang="es-MX" sz="1400" dirty="0" smtClean="0">
                <a:solidFill>
                  <a:schemeClr val="bg1"/>
                </a:solidFill>
                <a:latin typeface="Arial Narrow" pitchFamily="34" charset="0"/>
              </a:rPr>
              <a:t> del 1 de abril de 2002 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22307" name="Rectangle 3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23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600">
                <a:solidFill>
                  <a:srgbClr val="FFFF00"/>
                </a:solidFill>
                <a:latin typeface="Libra BT" pitchFamily="66" charset="0"/>
              </a:rPr>
              <a:t>En su propaganda, fue capaz de exagerar </a:t>
            </a:r>
            <a:r>
              <a:rPr lang="es-VE" sz="5600" u="sng">
                <a:solidFill>
                  <a:srgbClr val="FFFF00"/>
                </a:solidFill>
                <a:latin typeface="Libra BT" pitchFamily="66" charset="0"/>
              </a:rPr>
              <a:t>mucho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23331" name="Rectangle 3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33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600">
                <a:solidFill>
                  <a:srgbClr val="FFFF00"/>
                </a:solidFill>
                <a:latin typeface="Libra BT" pitchFamily="66" charset="0"/>
              </a:rPr>
              <a:t>Se lució como un hombre erudito y bien capacitado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24355" name="Rectangle 3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43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600">
                <a:solidFill>
                  <a:srgbClr val="FFFF00"/>
                </a:solidFill>
                <a:latin typeface="Libra BT" pitchFamily="66" charset="0"/>
              </a:rPr>
              <a:t>1912 – viaje mundial y los comunicados de prensa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25379" name="Rectangle 3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53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600">
                <a:solidFill>
                  <a:srgbClr val="FFFF00"/>
                </a:solidFill>
                <a:latin typeface="Libra BT" pitchFamily="66" charset="0"/>
              </a:rPr>
              <a:t>1912 – viaje a Japón, y una “investigación perspicaz”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26403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1916 – J. F. Rutherford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27427" name="Rectangle 3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4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600">
                <a:solidFill>
                  <a:srgbClr val="FFFF00"/>
                </a:solidFill>
                <a:latin typeface="Libra BT" pitchFamily="66" charset="0"/>
              </a:rPr>
              <a:t>Escribió más de</a:t>
            </a:r>
            <a:br>
              <a:rPr lang="es-VE" sz="5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600">
                <a:solidFill>
                  <a:srgbClr val="FFFF00"/>
                </a:solidFill>
                <a:latin typeface="Libra BT" pitchFamily="66" charset="0"/>
              </a:rPr>
              <a:t>100 libros y panfletos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28451" name="Rectangle 3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4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600">
                <a:solidFill>
                  <a:srgbClr val="FFFF00"/>
                </a:solidFill>
                <a:latin typeface="Libra BT" pitchFamily="66" charset="0"/>
              </a:rPr>
              <a:t>Para 1941, sus obras habían sido traducidas a 80 idiomas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29475" name="Rectangle 3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4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1931 – cambia el nombre del grupo a los testigos de Jehová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30499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5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1942 – Nathan Knorr</a:t>
            </a:r>
          </a:p>
        </p:txBody>
      </p:sp>
      <p:sp>
        <p:nvSpPr>
          <p:cNvPr id="1130502" name="Text Box 6"/>
          <p:cNvSpPr txBox="1">
            <a:spLocks noChangeArrowheads="1"/>
          </p:cNvSpPr>
          <p:nvPr/>
        </p:nvSpPr>
        <p:spPr bwMode="auto">
          <a:xfrm>
            <a:off x="3352800" y="4343400"/>
            <a:ext cx="15414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ILVI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31523" name="Rectangle 3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5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600">
                <a:solidFill>
                  <a:srgbClr val="FFFF00"/>
                </a:solidFill>
                <a:latin typeface="Libra BT" pitchFamily="66" charset="0"/>
              </a:rPr>
              <a:t>¿Una separación de las</a:t>
            </a:r>
            <a:br>
              <a:rPr lang="es-VE" sz="5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600">
                <a:solidFill>
                  <a:srgbClr val="FFFF00"/>
                </a:solidFill>
                <a:latin typeface="Libra BT" pitchFamily="66" charset="0"/>
              </a:rPr>
              <a:t>ideas de Charles Russell?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325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648200"/>
            <a:ext cx="9144000" cy="2133600"/>
          </a:xfrm>
          <a:effectLst/>
        </p:spPr>
        <p:txBody>
          <a:bodyPr/>
          <a:lstStyle/>
          <a:p>
            <a:r>
              <a:rPr lang="es-VE" sz="6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Algunas creencias de</a:t>
            </a:r>
            <a:br>
              <a:rPr lang="es-VE" sz="6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testigos de Jehová</a:t>
            </a:r>
          </a:p>
        </p:txBody>
      </p:sp>
      <p:sp>
        <p:nvSpPr>
          <p:cNvPr id="1132549" name="Text Box 5"/>
          <p:cNvSpPr txBox="1">
            <a:spLocks noChangeArrowheads="1"/>
          </p:cNvSpPr>
          <p:nvPr/>
        </p:nvSpPr>
        <p:spPr bwMode="auto">
          <a:xfrm>
            <a:off x="7348537" y="6613525"/>
            <a:ext cx="17954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Steelman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335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autoridad</a:t>
            </a:r>
          </a:p>
        </p:txBody>
      </p:sp>
      <p:sp>
        <p:nvSpPr>
          <p:cNvPr id="1133576" name="Text Box 8"/>
          <p:cNvSpPr txBox="1">
            <a:spLocks noChangeArrowheads="1"/>
          </p:cNvSpPr>
          <p:nvPr/>
        </p:nvSpPr>
        <p:spPr bwMode="auto">
          <a:xfrm>
            <a:off x="6618288" y="6613525"/>
            <a:ext cx="2525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Bridgeandtunnelclub.com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356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/>
        </p:spPr>
        <p:txBody>
          <a:bodyPr/>
          <a:lstStyle/>
          <a:p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Estudio bíblico independiente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67400" y="6397823"/>
            <a:ext cx="3124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400" dirty="0" smtClean="0">
                <a:solidFill>
                  <a:schemeClr val="bg1"/>
                </a:solidFill>
                <a:latin typeface="Arial Narrow" pitchFamily="34" charset="0"/>
              </a:rPr>
              <a:t>De </a:t>
            </a:r>
            <a:r>
              <a:rPr lang="es-MX" sz="1400" i="1" dirty="0" smtClean="0">
                <a:solidFill>
                  <a:schemeClr val="bg1"/>
                </a:solidFill>
                <a:latin typeface="Arial Narrow" pitchFamily="34" charset="0"/>
              </a:rPr>
              <a:t>La Atalaya </a:t>
            </a:r>
            <a:r>
              <a:rPr lang="es-MX" sz="1400" dirty="0" smtClean="0">
                <a:solidFill>
                  <a:schemeClr val="bg1"/>
                </a:solidFill>
                <a:latin typeface="Arial Narrow" pitchFamily="34" charset="0"/>
              </a:rPr>
              <a:t> del 1 de abril de 2002 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36643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66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37667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6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Jesús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38691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86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El espíritu santo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1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40739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07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 trinidad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41763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17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satanás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42787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27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pecado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7543800" y="0"/>
            <a:ext cx="304800" cy="57912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95400" y="0"/>
            <a:ext cx="304800" cy="57912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438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Juicio venidero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45859" name="Rectangle 3"/>
          <p:cNvSpPr>
            <a:spLocks noChangeArrowheads="1"/>
          </p:cNvSpPr>
          <p:nvPr/>
        </p:nvSpPr>
        <p:spPr bwMode="auto">
          <a:xfrm>
            <a:off x="0" y="4724400"/>
            <a:ext cx="9144000" cy="21336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58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648200"/>
            <a:ext cx="9144000" cy="2133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Destino después del juicio venidero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45859" name="Rectangle 3"/>
          <p:cNvSpPr>
            <a:spLocks noChangeArrowheads="1"/>
          </p:cNvSpPr>
          <p:nvPr/>
        </p:nvSpPr>
        <p:spPr bwMode="auto">
          <a:xfrm>
            <a:off x="0" y="4724400"/>
            <a:ext cx="9144000" cy="21336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58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648200"/>
            <a:ext cx="9144000" cy="2133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Destino después del juicio venidero</a:t>
            </a:r>
          </a:p>
        </p:txBody>
      </p:sp>
      <p:sp>
        <p:nvSpPr>
          <p:cNvPr id="1145864" name="Text Box 8"/>
          <p:cNvSpPr txBox="1">
            <a:spLocks noChangeArrowheads="1"/>
          </p:cNvSpPr>
          <p:nvPr/>
        </p:nvSpPr>
        <p:spPr bwMode="auto">
          <a:xfrm>
            <a:off x="5791200" y="136525"/>
            <a:ext cx="219075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4000" b="1">
                <a:latin typeface="CentSchbook BT" pitchFamily="18" charset="0"/>
              </a:rPr>
              <a:t>Paraíso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45859" name="Rectangle 3"/>
          <p:cNvSpPr>
            <a:spLocks noChangeArrowheads="1"/>
          </p:cNvSpPr>
          <p:nvPr/>
        </p:nvSpPr>
        <p:spPr bwMode="auto">
          <a:xfrm>
            <a:off x="0" y="4724400"/>
            <a:ext cx="9144000" cy="21336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58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648200"/>
            <a:ext cx="9144000" cy="2133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Destino después del juicio venidero</a:t>
            </a:r>
          </a:p>
        </p:txBody>
      </p:sp>
      <p:sp>
        <p:nvSpPr>
          <p:cNvPr id="1145864" name="Text Box 8"/>
          <p:cNvSpPr txBox="1">
            <a:spLocks noChangeArrowheads="1"/>
          </p:cNvSpPr>
          <p:nvPr/>
        </p:nvSpPr>
        <p:spPr bwMode="auto">
          <a:xfrm>
            <a:off x="5791200" y="136525"/>
            <a:ext cx="219075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4000" b="1">
                <a:latin typeface="CentSchbook BT" pitchFamily="18" charset="0"/>
              </a:rPr>
              <a:t>Paraíso</a:t>
            </a:r>
          </a:p>
        </p:txBody>
      </p:sp>
      <p:sp>
        <p:nvSpPr>
          <p:cNvPr id="1145866" name="Text Box 10"/>
          <p:cNvSpPr txBox="1">
            <a:spLocks noChangeArrowheads="1"/>
          </p:cNvSpPr>
          <p:nvPr/>
        </p:nvSpPr>
        <p:spPr bwMode="auto">
          <a:xfrm>
            <a:off x="1239838" y="3352800"/>
            <a:ext cx="2112962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4000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144.000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545013" y="3886200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45859" name="Rectangle 3"/>
          <p:cNvSpPr>
            <a:spLocks noChangeArrowheads="1"/>
          </p:cNvSpPr>
          <p:nvPr/>
        </p:nvSpPr>
        <p:spPr bwMode="auto">
          <a:xfrm>
            <a:off x="0" y="4724400"/>
            <a:ext cx="9144000" cy="21336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58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648200"/>
            <a:ext cx="9144000" cy="2133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400">
                <a:solidFill>
                  <a:srgbClr val="FFFF00"/>
                </a:solidFill>
                <a:latin typeface="Libra BT" pitchFamily="66" charset="0"/>
              </a:rPr>
              <a:t>Destino después del juicio venidero</a:t>
            </a: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0" y="1720850"/>
            <a:ext cx="9144000" cy="1098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en-US" sz="6600" b="1" dirty="0">
                <a:latin typeface="CentSchbook BT" pitchFamily="18" charset="0"/>
              </a:rPr>
              <a:t>Los </a:t>
            </a:r>
            <a:r>
              <a:rPr lang="en-US" sz="6600" b="1" dirty="0" err="1">
                <a:latin typeface="CentSchbook BT" pitchFamily="18" charset="0"/>
              </a:rPr>
              <a:t>cabritos</a:t>
            </a:r>
            <a:endParaRPr lang="en-US" sz="6600" b="1" dirty="0"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468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Los muertos</a:t>
            </a:r>
          </a:p>
        </p:txBody>
      </p:sp>
      <p:sp>
        <p:nvSpPr>
          <p:cNvPr id="1146886" name="Text Box 6"/>
          <p:cNvSpPr txBox="1">
            <a:spLocks noChangeArrowheads="1"/>
          </p:cNvSpPr>
          <p:nvPr/>
        </p:nvSpPr>
        <p:spPr bwMode="auto">
          <a:xfrm>
            <a:off x="7010400" y="5392579"/>
            <a:ext cx="217880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 Neil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Marshman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479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El alma del hombre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489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El infierno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499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 expiación</a:t>
            </a:r>
          </a:p>
        </p:txBody>
      </p:sp>
      <p:sp>
        <p:nvSpPr>
          <p:cNvPr id="1149958" name="Rectangle 6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paraíso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67400" y="6172200"/>
            <a:ext cx="3124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400" dirty="0" smtClean="0">
                <a:solidFill>
                  <a:srgbClr val="000000"/>
                </a:solidFill>
                <a:latin typeface="Arial Narrow" pitchFamily="34" charset="0"/>
              </a:rPr>
              <a:t>Del folleto </a:t>
            </a:r>
            <a:r>
              <a:rPr lang="es-MX" sz="1400" i="1" dirty="0" smtClean="0">
                <a:solidFill>
                  <a:srgbClr val="000000"/>
                </a:solidFill>
                <a:latin typeface="Arial Narrow" pitchFamily="34" charset="0"/>
              </a:rPr>
              <a:t>¿Qué exige Dios de nosotros? </a:t>
            </a:r>
            <a:r>
              <a:rPr lang="es-MX" sz="1400" dirty="0" smtClean="0">
                <a:solidFill>
                  <a:srgbClr val="000000"/>
                </a:solidFill>
                <a:latin typeface="Arial Narrow" pitchFamily="34" charset="0"/>
              </a:rPr>
              <a:t>editado en 1996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67400" y="6397823"/>
            <a:ext cx="3124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400" dirty="0" smtClean="0">
                <a:solidFill>
                  <a:schemeClr val="bg1"/>
                </a:solidFill>
                <a:latin typeface="Arial Narrow" pitchFamily="34" charset="0"/>
              </a:rPr>
              <a:t>De </a:t>
            </a:r>
            <a:r>
              <a:rPr lang="es-MX" sz="1400" i="1" dirty="0" smtClean="0">
                <a:solidFill>
                  <a:schemeClr val="bg1"/>
                </a:solidFill>
                <a:latin typeface="Arial Narrow" pitchFamily="34" charset="0"/>
              </a:rPr>
              <a:t>La Atalaya </a:t>
            </a:r>
            <a:r>
              <a:rPr lang="es-MX" sz="1400" dirty="0" smtClean="0">
                <a:solidFill>
                  <a:schemeClr val="bg1"/>
                </a:solidFill>
                <a:latin typeface="Arial Narrow" pitchFamily="34" charset="0"/>
              </a:rPr>
              <a:t> del 1 de diciembre de 2004 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67400" y="6397823"/>
            <a:ext cx="3124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400" dirty="0" smtClean="0">
                <a:solidFill>
                  <a:srgbClr val="000000"/>
                </a:solidFill>
                <a:latin typeface="Arial Narrow" pitchFamily="34" charset="0"/>
              </a:rPr>
              <a:t>De </a:t>
            </a:r>
            <a:r>
              <a:rPr lang="es-MX" sz="1400" i="1" dirty="0" smtClean="0">
                <a:solidFill>
                  <a:srgbClr val="000000"/>
                </a:solidFill>
                <a:latin typeface="Arial Narrow" pitchFamily="34" charset="0"/>
              </a:rPr>
              <a:t>La Atalaya </a:t>
            </a:r>
            <a:r>
              <a:rPr lang="es-MX" sz="1400" dirty="0" smtClean="0">
                <a:solidFill>
                  <a:srgbClr val="000000"/>
                </a:solidFill>
                <a:latin typeface="Arial Narrow" pitchFamily="34" charset="0"/>
              </a:rPr>
              <a:t> del 15 de diciembre de 2002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50984" name="Text Box 8"/>
          <p:cNvSpPr txBox="1">
            <a:spLocks noChangeArrowheads="1"/>
          </p:cNvSpPr>
          <p:nvPr/>
        </p:nvSpPr>
        <p:spPr bwMode="auto">
          <a:xfrm>
            <a:off x="4572000" y="5392579"/>
            <a:ext cx="200567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EncycloPetey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1509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 gracia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5200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Segunda venida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077200" y="5410200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55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 razón humana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56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Su biblia</a:t>
            </a:r>
          </a:p>
        </p:txBody>
      </p:sp>
      <p:sp>
        <p:nvSpPr>
          <p:cNvPr id="1156103" name="Text Box 7"/>
          <p:cNvSpPr txBox="1">
            <a:spLocks noChangeArrowheads="1"/>
          </p:cNvSpPr>
          <p:nvPr/>
        </p:nvSpPr>
        <p:spPr bwMode="auto">
          <a:xfrm>
            <a:off x="6722686" y="5392579"/>
            <a:ext cx="181171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Steelman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4576452"/>
          </a:xfrm>
          <a:prstGeom prst="rect">
            <a:avLst/>
          </a:prstGeom>
        </p:spPr>
      </p:pic>
      <p:sp>
        <p:nvSpPr>
          <p:cNvPr id="1157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Gobiernos humanos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58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644775"/>
            <a:ext cx="91440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cómo evangelizar</a:t>
            </a:r>
            <a:b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hacer discípulos entre los testigos de Jehová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5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1. Entender la diferencia</a:t>
            </a:r>
            <a:endParaRPr lang="es-VE" sz="5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60197" name="Rectangle 5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2. examinar Sus necesidades</a:t>
            </a:r>
            <a:endParaRPr lang="es-VE" sz="5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160199" name="Text Box 7"/>
          <p:cNvSpPr txBox="1">
            <a:spLocks noChangeArrowheads="1"/>
          </p:cNvSpPr>
          <p:nvPr/>
        </p:nvSpPr>
        <p:spPr bwMode="auto">
          <a:xfrm>
            <a:off x="7348537" y="6613525"/>
            <a:ext cx="17954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Steelman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61222" name="Text Box 6"/>
          <p:cNvSpPr txBox="1">
            <a:spLocks noChangeArrowheads="1"/>
          </p:cNvSpPr>
          <p:nvPr/>
        </p:nvSpPr>
        <p:spPr bwMode="auto">
          <a:xfrm>
            <a:off x="7348537" y="6613525"/>
            <a:ext cx="17954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Steelman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2. examinar Sus necesidades</a:t>
            </a:r>
            <a:endParaRPr lang="es-VE" sz="5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878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410200"/>
            <a:ext cx="9144000" cy="1143000"/>
          </a:xfrm>
          <a:effectLst/>
        </p:spPr>
        <p:txBody>
          <a:bodyPr/>
          <a:lstStyle/>
          <a:p>
            <a:r>
              <a:rPr lang="es-VE" sz="5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3. Mostrar que La </a:t>
            </a:r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biblia ofrece mucho más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66340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4. Orar </a:t>
            </a: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por ellos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991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343400"/>
            <a:ext cx="9144000" cy="2438400"/>
          </a:xfrm>
          <a:effectLst/>
        </p:spPr>
        <p:txBody>
          <a:bodyPr/>
          <a:lstStyle/>
          <a:p>
            <a:r>
              <a:rPr lang="es-VE" sz="5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5. Analizar </a:t>
            </a:r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sus tácticas</a:t>
            </a:r>
            <a:b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literatura, y apuntar</a:t>
            </a:r>
            <a:b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 sus debilidades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81350" name="Rectangle 6"/>
          <p:cNvSpPr>
            <a:spLocks noChangeArrowheads="1"/>
          </p:cNvSpPr>
          <p:nvPr/>
        </p:nvSpPr>
        <p:spPr bwMode="auto">
          <a:xfrm>
            <a:off x="4343400" y="0"/>
            <a:ext cx="457200" cy="6858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13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5181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600">
                <a:solidFill>
                  <a:srgbClr val="FFFF00"/>
                </a:solidFill>
                <a:latin typeface="Libra BT" pitchFamily="66" charset="0"/>
              </a:rPr>
              <a:t>Están blindados contra ataques comunes – busquemos áreas no protegidas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001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3962400"/>
            <a:ext cx="9144000" cy="27432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de sus debilidades </a:t>
            </a:r>
            <a:r>
              <a:rPr lang="es-VE" sz="54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enormes es </a:t>
            </a: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 </a:t>
            </a:r>
            <a:r>
              <a:rPr lang="es-VE" sz="54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dependencia </a:t>
            </a: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del “cerebro central”</a:t>
            </a:r>
          </a:p>
        </p:txBody>
      </p:sp>
      <p:sp>
        <p:nvSpPr>
          <p:cNvPr id="1200133" name="Text Box 5"/>
          <p:cNvSpPr txBox="1">
            <a:spLocks noChangeArrowheads="1"/>
          </p:cNvSpPr>
          <p:nvPr/>
        </p:nvSpPr>
        <p:spPr bwMode="auto">
          <a:xfrm>
            <a:off x="6618288" y="6613525"/>
            <a:ext cx="2525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Bridgeandtunnelclub.com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67400" y="6172200"/>
            <a:ext cx="3124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400" dirty="0" smtClean="0">
                <a:solidFill>
                  <a:srgbClr val="000000"/>
                </a:solidFill>
                <a:latin typeface="Arial Narrow" pitchFamily="34" charset="0"/>
              </a:rPr>
              <a:t>Del folleto </a:t>
            </a:r>
            <a:r>
              <a:rPr lang="es-MX" sz="1400" i="1" dirty="0" smtClean="0">
                <a:solidFill>
                  <a:srgbClr val="000000"/>
                </a:solidFill>
                <a:latin typeface="Arial Narrow" pitchFamily="34" charset="0"/>
              </a:rPr>
              <a:t>Los testigos de Jehová: ¿quiénes son y qué creen?</a:t>
            </a:r>
            <a:r>
              <a:rPr lang="es-MX" sz="1400" dirty="0" smtClean="0">
                <a:solidFill>
                  <a:srgbClr val="000000"/>
                </a:solidFill>
                <a:latin typeface="Arial Narrow" pitchFamily="34" charset="0"/>
              </a:rPr>
              <a:t> editado en 2000 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410200" y="457200"/>
            <a:ext cx="3733800" cy="5410200"/>
          </a:xfrm>
          <a:effectLst/>
        </p:spPr>
        <p:txBody>
          <a:bodyPr/>
          <a:lstStyle/>
          <a:p>
            <a:r>
              <a:rPr lang="es-VE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Otra</a:t>
            </a:r>
            <a:br>
              <a:rPr lang="es-VE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debilidad</a:t>
            </a:r>
            <a:br>
              <a:rPr lang="es-VE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son las contra-dicciones dentro de su enseñanza y su Biblia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011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2590800"/>
          </a:xfrm>
          <a:effectLst/>
        </p:spPr>
        <p:txBody>
          <a:bodyPr/>
          <a:lstStyle/>
          <a:p>
            <a:r>
              <a:rPr lang="es-VE" sz="6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Entonces, hagamos estudios bíblicos “invertidos”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65929" y="6400800"/>
            <a:ext cx="2749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s-VE" sz="1400" dirty="0" smtClean="0">
                <a:solidFill>
                  <a:srgbClr val="000000"/>
                </a:solidFill>
                <a:latin typeface="Arial Narrow" pitchFamily="34" charset="0"/>
              </a:rPr>
              <a:t>De </a:t>
            </a:r>
            <a:r>
              <a:rPr lang="es-VE" sz="1400" i="1" dirty="0" smtClean="0">
                <a:solidFill>
                  <a:srgbClr val="000000"/>
                </a:solidFill>
                <a:latin typeface="Arial Narrow" pitchFamily="34" charset="0"/>
              </a:rPr>
              <a:t>¡Despertad!</a:t>
            </a:r>
            <a:r>
              <a:rPr lang="es-VE" sz="1400" dirty="0" smtClean="0">
                <a:solidFill>
                  <a:srgbClr val="000000"/>
                </a:solidFill>
                <a:latin typeface="Arial Narrow" pitchFamily="34" charset="0"/>
              </a:rPr>
              <a:t> del 22 de abril de 2002</a:t>
            </a:r>
            <a:endParaRPr lang="en-US" sz="1400" dirty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67400" y="6400800"/>
            <a:ext cx="3124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400" dirty="0" smtClean="0">
                <a:solidFill>
                  <a:srgbClr val="000000"/>
                </a:solidFill>
                <a:latin typeface="Arial Narrow" pitchFamily="34" charset="0"/>
              </a:rPr>
              <a:t>De </a:t>
            </a:r>
            <a:r>
              <a:rPr lang="es-MX" sz="1400" i="1" dirty="0" smtClean="0">
                <a:solidFill>
                  <a:srgbClr val="000000"/>
                </a:solidFill>
                <a:latin typeface="Arial Narrow" pitchFamily="34" charset="0"/>
              </a:rPr>
              <a:t>La Atalaya </a:t>
            </a:r>
            <a:r>
              <a:rPr lang="es-MX" sz="1400" dirty="0" smtClean="0">
                <a:solidFill>
                  <a:srgbClr val="000000"/>
                </a:solidFill>
                <a:latin typeface="Arial Narrow" pitchFamily="34" charset="0"/>
              </a:rPr>
              <a:t> del 1 de agosto de 2001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65929" y="6400800"/>
            <a:ext cx="2749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s-VE" sz="1400" dirty="0" smtClean="0">
                <a:solidFill>
                  <a:srgbClr val="000000"/>
                </a:solidFill>
                <a:latin typeface="Arial Narrow" pitchFamily="34" charset="0"/>
              </a:rPr>
              <a:t>De </a:t>
            </a:r>
            <a:r>
              <a:rPr lang="es-VE" sz="1400" i="1" dirty="0" smtClean="0">
                <a:solidFill>
                  <a:srgbClr val="000000"/>
                </a:solidFill>
                <a:latin typeface="Arial Narrow" pitchFamily="34" charset="0"/>
              </a:rPr>
              <a:t>¡Despertad!</a:t>
            </a:r>
            <a:r>
              <a:rPr lang="es-VE" sz="1400" dirty="0" smtClean="0">
                <a:solidFill>
                  <a:srgbClr val="000000"/>
                </a:solidFill>
                <a:latin typeface="Arial Narrow" pitchFamily="34" charset="0"/>
              </a:rPr>
              <a:t> del 22 de abril de 2002</a:t>
            </a:r>
            <a:endParaRPr lang="en-US" sz="1400" dirty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67400" y="6172200"/>
            <a:ext cx="3124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400" dirty="0" smtClean="0">
                <a:solidFill>
                  <a:srgbClr val="000000"/>
                </a:solidFill>
                <a:latin typeface="Arial Narrow" pitchFamily="34" charset="0"/>
              </a:rPr>
              <a:t>Del folleto </a:t>
            </a:r>
            <a:r>
              <a:rPr lang="es-MX" sz="1400" i="1" dirty="0" smtClean="0">
                <a:solidFill>
                  <a:srgbClr val="000000"/>
                </a:solidFill>
                <a:latin typeface="Arial Narrow" pitchFamily="34" charset="0"/>
              </a:rPr>
              <a:t>Los testigos de Jehová: ¿quiénes son y qué creen?</a:t>
            </a:r>
            <a:r>
              <a:rPr lang="es-MX" sz="1400" dirty="0" smtClean="0">
                <a:solidFill>
                  <a:srgbClr val="000000"/>
                </a:solidFill>
                <a:latin typeface="Arial Narrow" pitchFamily="34" charset="0"/>
              </a:rPr>
              <a:t> editado en 2000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011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14800"/>
            <a:ext cx="9144000" cy="2590800"/>
          </a:xfrm>
          <a:effectLst/>
        </p:spPr>
        <p:txBody>
          <a:bodyPr/>
          <a:lstStyle/>
          <a:p>
            <a:r>
              <a:rPr lang="es-VE" sz="6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Si comienzan a pensar así, serán sancionados fuertemente</a:t>
            </a:r>
            <a:endParaRPr lang="es-VE" sz="6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67364" name="Rectangle 4"/>
          <p:cNvSpPr>
            <a:spLocks noChangeArrowheads="1"/>
          </p:cNvSpPr>
          <p:nvPr/>
        </p:nvSpPr>
        <p:spPr bwMode="auto">
          <a:xfrm>
            <a:off x="-228600" y="5486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6. Repetir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</a:t>
            </a:r>
            <a:r>
              <a:rPr lang="es-VE" sz="5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aclarar conceptos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71460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7. Definir </a:t>
            </a: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terminología</a:t>
            </a:r>
          </a:p>
        </p:txBody>
      </p:sp>
      <p:sp>
        <p:nvSpPr>
          <p:cNvPr id="1171461" name="Text Box 5"/>
          <p:cNvSpPr txBox="1">
            <a:spLocks noChangeArrowheads="1"/>
          </p:cNvSpPr>
          <p:nvPr/>
        </p:nvSpPr>
        <p:spPr bwMode="auto">
          <a:xfrm>
            <a:off x="7029450" y="6613525"/>
            <a:ext cx="2114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Marcus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Gossler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68388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8. Ejercer </a:t>
            </a: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paciencia</a:t>
            </a:r>
          </a:p>
        </p:txBody>
      </p:sp>
      <p:sp>
        <p:nvSpPr>
          <p:cNvPr id="1168389" name="Text Box 5"/>
          <p:cNvSpPr txBox="1">
            <a:spLocks noChangeArrowheads="1"/>
          </p:cNvSpPr>
          <p:nvPr/>
        </p:nvSpPr>
        <p:spPr bwMode="auto">
          <a:xfrm>
            <a:off x="4800600" y="6613525"/>
            <a:ext cx="1973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José Serrano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76580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9. No </a:t>
            </a: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criticar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69412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Comunicar nuestro amor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188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752600"/>
          </a:xfrm>
          <a:effectLst/>
        </p:spPr>
        <p:txBody>
          <a:bodyPr/>
          <a:lstStyle/>
          <a:p>
            <a:r>
              <a:rPr lang="es-VE" sz="5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10. Analizar </a:t>
            </a:r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sus</a:t>
            </a:r>
            <a:b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creencias y literatura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888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181600"/>
            <a:ext cx="9144000" cy="1600200"/>
          </a:xfrm>
          <a:effectLst/>
        </p:spPr>
        <p:txBody>
          <a:bodyPr/>
          <a:lstStyle/>
          <a:p>
            <a:r>
              <a:rPr lang="es-VE" sz="54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11. Conversar </a:t>
            </a:r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sobre las debilidades de su religión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898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Un cielo inferior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67400" y="6397823"/>
            <a:ext cx="3124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400" dirty="0" smtClean="0">
                <a:solidFill>
                  <a:srgbClr val="000000"/>
                </a:solidFill>
                <a:latin typeface="Arial Narrow" pitchFamily="34" charset="0"/>
              </a:rPr>
              <a:t>De </a:t>
            </a:r>
            <a:r>
              <a:rPr lang="es-MX" sz="1400" i="1" dirty="0" smtClean="0">
                <a:solidFill>
                  <a:srgbClr val="000000"/>
                </a:solidFill>
                <a:latin typeface="Arial Narrow" pitchFamily="34" charset="0"/>
              </a:rPr>
              <a:t>La Atalaya </a:t>
            </a:r>
            <a:r>
              <a:rPr lang="es-MX" sz="1400" dirty="0" smtClean="0">
                <a:solidFill>
                  <a:srgbClr val="000000"/>
                </a:solidFill>
                <a:latin typeface="Arial Narrow" pitchFamily="34" charset="0"/>
              </a:rPr>
              <a:t> del 15 de diciembre de 2002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90915" name="Text Box 3"/>
          <p:cNvSpPr txBox="1">
            <a:spLocks noChangeArrowheads="1"/>
          </p:cNvSpPr>
          <p:nvPr/>
        </p:nvSpPr>
        <p:spPr bwMode="auto">
          <a:xfrm>
            <a:off x="4572000" y="5392579"/>
            <a:ext cx="200567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EncycloPetey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1909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Una salvación inferior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67400" y="6397823"/>
            <a:ext cx="3124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400" dirty="0" smtClean="0">
                <a:solidFill>
                  <a:schemeClr val="bg1"/>
                </a:solidFill>
                <a:latin typeface="Arial Narrow" pitchFamily="34" charset="0"/>
              </a:rPr>
              <a:t>De </a:t>
            </a:r>
            <a:r>
              <a:rPr lang="es-MX" sz="1400" i="1" dirty="0" smtClean="0">
                <a:solidFill>
                  <a:schemeClr val="bg1"/>
                </a:solidFill>
                <a:latin typeface="Arial Narrow" pitchFamily="34" charset="0"/>
              </a:rPr>
              <a:t>La Atalaya </a:t>
            </a:r>
            <a:r>
              <a:rPr lang="es-MX" sz="1400" dirty="0" smtClean="0">
                <a:solidFill>
                  <a:schemeClr val="bg1"/>
                </a:solidFill>
                <a:latin typeface="Arial Narrow" pitchFamily="34" charset="0"/>
              </a:rPr>
              <a:t> del 1 de diciembre de 2004 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919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257800"/>
            <a:ext cx="9144000" cy="1524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Inconsistencias y contradicciones</a:t>
            </a:r>
          </a:p>
        </p:txBody>
      </p:sp>
      <p:sp>
        <p:nvSpPr>
          <p:cNvPr id="1191941" name="Text Box 5"/>
          <p:cNvSpPr txBox="1">
            <a:spLocks noChangeArrowheads="1"/>
          </p:cNvSpPr>
          <p:nvPr/>
        </p:nvSpPr>
        <p:spPr bwMode="auto">
          <a:xfrm>
            <a:off x="6722686" y="5087779"/>
            <a:ext cx="181171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Steelman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67400" y="6172200"/>
            <a:ext cx="3124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400" dirty="0" smtClean="0">
                <a:solidFill>
                  <a:srgbClr val="000000"/>
                </a:solidFill>
                <a:latin typeface="Arial Narrow" pitchFamily="34" charset="0"/>
              </a:rPr>
              <a:t>Del folleto </a:t>
            </a:r>
            <a:r>
              <a:rPr lang="es-MX" sz="1400" i="1" dirty="0" smtClean="0">
                <a:solidFill>
                  <a:srgbClr val="000000"/>
                </a:solidFill>
                <a:latin typeface="Arial Narrow" pitchFamily="34" charset="0"/>
              </a:rPr>
              <a:t>Los testigos de Jehová: ¿quiénes son y qué creen?</a:t>
            </a:r>
            <a:r>
              <a:rPr lang="es-MX" sz="1400" dirty="0" smtClean="0">
                <a:solidFill>
                  <a:srgbClr val="000000"/>
                </a:solidFill>
                <a:latin typeface="Arial Narrow" pitchFamily="34" charset="0"/>
              </a:rPr>
              <a:t> editado en 2000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929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800">
                <a:solidFill>
                  <a:srgbClr val="FFFF00"/>
                </a:solidFill>
                <a:latin typeface="Libra BT" pitchFamily="66" charset="0"/>
              </a:rPr>
              <a:t>Estudio bíblico limitado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7583613" y="5410200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75556" name="Rectangle 4"/>
          <p:cNvSpPr>
            <a:spLocks noChangeArrowheads="1"/>
          </p:cNvSpPr>
          <p:nvPr/>
        </p:nvSpPr>
        <p:spPr bwMode="auto">
          <a:xfrm>
            <a:off x="-228600" y="57912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 smtClean="0">
                <a:latin typeface="Libra BT" pitchFamily="66" charset="0"/>
              </a:rPr>
              <a:t>12. Usar </a:t>
            </a:r>
            <a:r>
              <a:rPr lang="es-VE" sz="6000" dirty="0">
                <a:latin typeface="Libra BT" pitchFamily="66" charset="0"/>
              </a:rPr>
              <a:t>la Biblia</a:t>
            </a:r>
          </a:p>
        </p:txBody>
      </p:sp>
      <p:sp>
        <p:nvSpPr>
          <p:cNvPr id="1175557" name="Text Box 5"/>
          <p:cNvSpPr txBox="1">
            <a:spLocks noChangeArrowheads="1"/>
          </p:cNvSpPr>
          <p:nvPr/>
        </p:nvSpPr>
        <p:spPr bwMode="auto">
          <a:xfrm>
            <a:off x="4419600" y="5715000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None/>
            </a:pPr>
            <a:endParaRPr lang="es-VE" sz="4800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None/>
            </a:pPr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None/>
            </a:pPr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None/>
            </a:pPr>
            <a:endParaRPr lang="es-VE" sz="1000" i="1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2010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F. Ritchey</a:t>
            </a:r>
            <a:endParaRPr lang="es-VE" sz="34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8357</TotalTime>
  <Words>705</Words>
  <Application>Microsoft Office PowerPoint</Application>
  <PresentationFormat>On-screen Show (4:3)</PresentationFormat>
  <Paragraphs>128</Paragraphs>
  <Slides>80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7" baseType="lpstr">
      <vt:lpstr>Arial</vt:lpstr>
      <vt:lpstr>Wingdings</vt:lpstr>
      <vt:lpstr>DF Calligraphic Ornaments LET</vt:lpstr>
      <vt:lpstr>Libra BT</vt:lpstr>
      <vt:lpstr>Arial Narrow</vt:lpstr>
      <vt:lpstr>CentSchbook BT</vt:lpstr>
      <vt:lpstr>Default Design</vt:lpstr>
      <vt:lpstr>Los testigos de Jehová   historia, creencias y cómo evangelizarlos</vt:lpstr>
      <vt:lpstr>Desarrollo histórico de Los testigos de Jehová</vt:lpstr>
      <vt:lpstr>Charles t. Russell</vt:lpstr>
      <vt:lpstr>Su juventud</vt:lpstr>
      <vt:lpstr>1870 – organizó un estudio bíblico</vt:lpstr>
      <vt:lpstr>1879 – fundó el periódico “la atalaya”</vt:lpstr>
      <vt:lpstr>1896 – fundó la sociedad bíblica y de tratados atalaya</vt:lpstr>
      <vt:lpstr>Usó la sociedad en publicar sus sermones y teología</vt:lpstr>
      <vt:lpstr>Slide 9</vt:lpstr>
      <vt:lpstr>Slide 10</vt:lpstr>
      <vt:lpstr>En su propaganda, fue capaz de exagerar mucho</vt:lpstr>
      <vt:lpstr>Se lució como un hombre erudito y bien capacitado</vt:lpstr>
      <vt:lpstr>1912 – viaje mundial y los comunicados de prensa</vt:lpstr>
      <vt:lpstr>1912 – viaje a Japón, y una “investigación perspicaz”</vt:lpstr>
      <vt:lpstr>1916 – J. F. Rutherford</vt:lpstr>
      <vt:lpstr>Escribió más de 100 libros y panfletos</vt:lpstr>
      <vt:lpstr>Para 1941, sus obras habían sido traducidas a 80 idiomas</vt:lpstr>
      <vt:lpstr>1931 – cambia el nombre del grupo a los testigos de Jehová</vt:lpstr>
      <vt:lpstr>1942 – Nathan Knorr</vt:lpstr>
      <vt:lpstr>¿Una separación de las ideas de Charles Russell?</vt:lpstr>
      <vt:lpstr>Algunas creencias de los testigos de Jehová</vt:lpstr>
      <vt:lpstr>autoridad</vt:lpstr>
      <vt:lpstr>Estudio bíblico independiente</vt:lpstr>
      <vt:lpstr>Slide 24</vt:lpstr>
      <vt:lpstr>Dios</vt:lpstr>
      <vt:lpstr>Jesús</vt:lpstr>
      <vt:lpstr>El espíritu santo</vt:lpstr>
      <vt:lpstr>La trinidad</vt:lpstr>
      <vt:lpstr>satanás</vt:lpstr>
      <vt:lpstr>pecado</vt:lpstr>
      <vt:lpstr>Juicio venidero</vt:lpstr>
      <vt:lpstr>Destino después del juicio venidero</vt:lpstr>
      <vt:lpstr>Destino después del juicio venidero</vt:lpstr>
      <vt:lpstr>Destino después del juicio venidero</vt:lpstr>
      <vt:lpstr>Destino después del juicio venidero</vt:lpstr>
      <vt:lpstr>Los muertos</vt:lpstr>
      <vt:lpstr>El alma del hombre</vt:lpstr>
      <vt:lpstr>El infierno</vt:lpstr>
      <vt:lpstr>La expiación</vt:lpstr>
      <vt:lpstr>Slide 40</vt:lpstr>
      <vt:lpstr>Slide 41</vt:lpstr>
      <vt:lpstr>Slide 42</vt:lpstr>
      <vt:lpstr>La gracia</vt:lpstr>
      <vt:lpstr>Segunda venida</vt:lpstr>
      <vt:lpstr>La razón humana</vt:lpstr>
      <vt:lpstr>Su biblia</vt:lpstr>
      <vt:lpstr>Gobiernos humanos</vt:lpstr>
      <vt:lpstr>cómo evangelizar y hacer discípulos entre los testigos de Jehová</vt:lpstr>
      <vt:lpstr>1. Entender la diferencia</vt:lpstr>
      <vt:lpstr>Slide 50</vt:lpstr>
      <vt:lpstr>Slide 51</vt:lpstr>
      <vt:lpstr>3. Mostrar que La biblia ofrece mucho más</vt:lpstr>
      <vt:lpstr>Slide 53</vt:lpstr>
      <vt:lpstr>5. Analizar sus tácticas y literatura, y apuntar a sus debilidades</vt:lpstr>
      <vt:lpstr>Están blindados contra ataques comunes – busquemos áreas no protegidas</vt:lpstr>
      <vt:lpstr>Una de sus debilidades enormes es su dependencia del “cerebro central”</vt:lpstr>
      <vt:lpstr>Otra debilidad son las contra-dicciones dentro de su enseñanza y su Biblia</vt:lpstr>
      <vt:lpstr>Entonces, hagamos estudios bíblicos “invertidos”</vt:lpstr>
      <vt:lpstr>Slide 59</vt:lpstr>
      <vt:lpstr>Slide 60</vt:lpstr>
      <vt:lpstr>Slide 61</vt:lpstr>
      <vt:lpstr>Slide 62</vt:lpstr>
      <vt:lpstr>Si comienzan a pensar así, serán sancionados fuertemente</vt:lpstr>
      <vt:lpstr>Slide 64</vt:lpstr>
      <vt:lpstr>Slide 65</vt:lpstr>
      <vt:lpstr>Slide 66</vt:lpstr>
      <vt:lpstr>Slide 67</vt:lpstr>
      <vt:lpstr>Slide 68</vt:lpstr>
      <vt:lpstr>10. Analizar sus creencias y literatura</vt:lpstr>
      <vt:lpstr>11. Conversar sobre las debilidades de su religión</vt:lpstr>
      <vt:lpstr>Un cielo inferior</vt:lpstr>
      <vt:lpstr>Slide 72</vt:lpstr>
      <vt:lpstr>Una salvación inferior</vt:lpstr>
      <vt:lpstr>Slide 74</vt:lpstr>
      <vt:lpstr>Inconsistencias y contradicciones</vt:lpstr>
      <vt:lpstr>Slide 76</vt:lpstr>
      <vt:lpstr>Estudio bíblico limitado</vt:lpstr>
      <vt:lpstr>Slide 78</vt:lpstr>
      <vt:lpstr>Slide 79</vt:lpstr>
      <vt:lpstr>Slide 80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 Presentación visual (los testigos de Jehová - su historia, creencias y cómo evangelizarlos)</dc:title>
  <dc:creator>William Ritchey</dc:creator>
  <cp:lastModifiedBy>William Ritchey</cp:lastModifiedBy>
  <cp:revision>327</cp:revision>
  <dcterms:created xsi:type="dcterms:W3CDTF">2007-11-13T16:31:37Z</dcterms:created>
  <dcterms:modified xsi:type="dcterms:W3CDTF">2009-10-29T19:06:18Z</dcterms:modified>
</cp:coreProperties>
</file>