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Default Extension="fntdata" ContentType="application/x-fontdata"/>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Default Extension="png" ContentType="image/png"/>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592" r:id="rId2"/>
    <p:sldId id="1214" r:id="rId3"/>
    <p:sldId id="1215" r:id="rId4"/>
    <p:sldId id="1361" r:id="rId5"/>
    <p:sldId id="1362" r:id="rId6"/>
    <p:sldId id="1408" r:id="rId7"/>
    <p:sldId id="1390" r:id="rId8"/>
    <p:sldId id="1412" r:id="rId9"/>
    <p:sldId id="1418" r:id="rId10"/>
    <p:sldId id="1417" r:id="rId11"/>
    <p:sldId id="1426" r:id="rId12"/>
    <p:sldId id="1416" r:id="rId13"/>
    <p:sldId id="1392" r:id="rId14"/>
    <p:sldId id="1413" r:id="rId15"/>
    <p:sldId id="1414" r:id="rId16"/>
    <p:sldId id="1415" r:id="rId17"/>
    <p:sldId id="1419" r:id="rId18"/>
    <p:sldId id="1363" r:id="rId19"/>
    <p:sldId id="1428" r:id="rId20"/>
    <p:sldId id="1427" r:id="rId21"/>
    <p:sldId id="1364" r:id="rId22"/>
    <p:sldId id="1391" r:id="rId23"/>
    <p:sldId id="1420" r:id="rId24"/>
    <p:sldId id="1219" r:id="rId25"/>
    <p:sldId id="1365" r:id="rId26"/>
    <p:sldId id="1366" r:id="rId27"/>
    <p:sldId id="1367" r:id="rId28"/>
    <p:sldId id="1394" r:id="rId29"/>
    <p:sldId id="1409" r:id="rId30"/>
    <p:sldId id="1395" r:id="rId31"/>
    <p:sldId id="1397" r:id="rId32"/>
    <p:sldId id="1223" r:id="rId33"/>
    <p:sldId id="1368" r:id="rId34"/>
    <p:sldId id="1369" r:id="rId35"/>
    <p:sldId id="1370" r:id="rId36"/>
    <p:sldId id="1371" r:id="rId37"/>
    <p:sldId id="1421" r:id="rId38"/>
    <p:sldId id="1429" r:id="rId39"/>
    <p:sldId id="1430" r:id="rId40"/>
    <p:sldId id="1228" r:id="rId41"/>
    <p:sldId id="1372" r:id="rId42"/>
    <p:sldId id="1431" r:id="rId43"/>
    <p:sldId id="1230" r:id="rId44"/>
    <p:sldId id="1231" r:id="rId45"/>
    <p:sldId id="1386" r:id="rId46"/>
    <p:sldId id="1422" r:id="rId47"/>
    <p:sldId id="1330" r:id="rId48"/>
    <p:sldId id="1331" r:id="rId49"/>
    <p:sldId id="1332" r:id="rId50"/>
    <p:sldId id="1232" r:id="rId51"/>
    <p:sldId id="1233" r:id="rId52"/>
    <p:sldId id="1234" r:id="rId53"/>
    <p:sldId id="1235" r:id="rId54"/>
    <p:sldId id="1236" r:id="rId55"/>
    <p:sldId id="1237" r:id="rId56"/>
    <p:sldId id="1238" r:id="rId57"/>
    <p:sldId id="1239" r:id="rId58"/>
    <p:sldId id="1240" r:id="rId59"/>
    <p:sldId id="1241" r:id="rId60"/>
    <p:sldId id="1242" r:id="rId61"/>
    <p:sldId id="1243" r:id="rId62"/>
    <p:sldId id="1244" r:id="rId63"/>
    <p:sldId id="1423" r:id="rId64"/>
    <p:sldId id="1246" r:id="rId65"/>
    <p:sldId id="1245" r:id="rId66"/>
    <p:sldId id="1247" r:id="rId67"/>
    <p:sldId id="1248" r:id="rId68"/>
    <p:sldId id="1249" r:id="rId69"/>
    <p:sldId id="1250" r:id="rId70"/>
    <p:sldId id="1251" r:id="rId71"/>
    <p:sldId id="1252" r:id="rId72"/>
    <p:sldId id="1373" r:id="rId73"/>
    <p:sldId id="1424" r:id="rId74"/>
    <p:sldId id="1425" r:id="rId75"/>
  </p:sldIdLst>
  <p:sldSz cx="9144000" cy="6858000" type="screen4x3"/>
  <p:notesSz cx="6858000" cy="9144000"/>
  <p:embeddedFontLst>
    <p:embeddedFont>
      <p:font typeface="Libra BT" pitchFamily="66" charset="0"/>
      <p:regular r:id="rId76"/>
    </p:embeddedFont>
    <p:embeddedFont>
      <p:font typeface="DF Calligraphic Ornaments LET" pitchFamily="2" charset="2"/>
      <p:regular r:id="rId77"/>
    </p:embeddedFont>
    <p:embeddedFont>
      <p:font typeface="Arial Narrow" pitchFamily="34" charset="0"/>
      <p:regular r:id="rId78"/>
      <p:bold r:id="rId79"/>
      <p:italic r:id="rId80"/>
      <p:boldItalic r:id="rId81"/>
    </p:embeddedFont>
    <p:embeddedFont>
      <p:font typeface="Swis721 Lt BT" pitchFamily="34" charset="0"/>
      <p:regular r:id="rId82"/>
      <p:italic r:id="rId83"/>
    </p:embeddedFont>
    <p:embeddedFont>
      <p:font typeface="CentSchbook BT" pitchFamily="18" charset="0"/>
      <p:regular r:id="rId84"/>
      <p:bold r:id="rId85"/>
      <p:italic r:id="rId86"/>
      <p:boldItalic r:id="rId87"/>
    </p:embeddedFont>
  </p:embeddedFontLst>
  <p:defaultTextStyle>
    <a:defPPr>
      <a:defRPr lang="en-US"/>
    </a:defPPr>
    <a:lvl1pPr algn="l" rtl="0" fontAlgn="base">
      <a:spcBef>
        <a:spcPct val="20000"/>
      </a:spcBef>
      <a:spcAft>
        <a:spcPct val="0"/>
      </a:spcAft>
      <a:buFont typeface="Wingdings" pitchFamily="2" charset="2"/>
      <a:buChar char="§"/>
      <a:defRPr sz="3200" kern="1200">
        <a:solidFill>
          <a:srgbClr val="FFFF00"/>
        </a:solidFill>
        <a:latin typeface="Arial" charset="0"/>
        <a:ea typeface="+mn-ea"/>
        <a:cs typeface="+mn-cs"/>
      </a:defRPr>
    </a:lvl1pPr>
    <a:lvl2pPr marL="457200" algn="l" rtl="0" fontAlgn="base">
      <a:spcBef>
        <a:spcPct val="20000"/>
      </a:spcBef>
      <a:spcAft>
        <a:spcPct val="0"/>
      </a:spcAft>
      <a:buFont typeface="Wingdings" pitchFamily="2" charset="2"/>
      <a:buChar char="§"/>
      <a:defRPr sz="3200" kern="1200">
        <a:solidFill>
          <a:srgbClr val="FFFF00"/>
        </a:solidFill>
        <a:latin typeface="Arial" charset="0"/>
        <a:ea typeface="+mn-ea"/>
        <a:cs typeface="+mn-cs"/>
      </a:defRPr>
    </a:lvl2pPr>
    <a:lvl3pPr marL="914400" algn="l" rtl="0" fontAlgn="base">
      <a:spcBef>
        <a:spcPct val="20000"/>
      </a:spcBef>
      <a:spcAft>
        <a:spcPct val="0"/>
      </a:spcAft>
      <a:buFont typeface="Wingdings" pitchFamily="2" charset="2"/>
      <a:buChar char="§"/>
      <a:defRPr sz="3200" kern="1200">
        <a:solidFill>
          <a:srgbClr val="FFFF00"/>
        </a:solidFill>
        <a:latin typeface="Arial" charset="0"/>
        <a:ea typeface="+mn-ea"/>
        <a:cs typeface="+mn-cs"/>
      </a:defRPr>
    </a:lvl3pPr>
    <a:lvl4pPr marL="1371600" algn="l" rtl="0" fontAlgn="base">
      <a:spcBef>
        <a:spcPct val="20000"/>
      </a:spcBef>
      <a:spcAft>
        <a:spcPct val="0"/>
      </a:spcAft>
      <a:buFont typeface="Wingdings" pitchFamily="2" charset="2"/>
      <a:buChar char="§"/>
      <a:defRPr sz="3200" kern="1200">
        <a:solidFill>
          <a:srgbClr val="FFFF00"/>
        </a:solidFill>
        <a:latin typeface="Arial" charset="0"/>
        <a:ea typeface="+mn-ea"/>
        <a:cs typeface="+mn-cs"/>
      </a:defRPr>
    </a:lvl4pPr>
    <a:lvl5pPr marL="1828800" algn="l" rtl="0" fontAlgn="base">
      <a:spcBef>
        <a:spcPct val="20000"/>
      </a:spcBef>
      <a:spcAft>
        <a:spcPct val="0"/>
      </a:spcAft>
      <a:buFont typeface="Wingdings" pitchFamily="2" charset="2"/>
      <a:buChar char="§"/>
      <a:defRPr sz="3200" kern="1200">
        <a:solidFill>
          <a:srgbClr val="FFFF00"/>
        </a:solidFill>
        <a:latin typeface="Arial" charset="0"/>
        <a:ea typeface="+mn-ea"/>
        <a:cs typeface="+mn-cs"/>
      </a:defRPr>
    </a:lvl5pPr>
    <a:lvl6pPr marL="2286000" algn="l" defTabSz="914400" rtl="0" eaLnBrk="1" latinLnBrk="0" hangingPunct="1">
      <a:defRPr sz="3200" kern="1200">
        <a:solidFill>
          <a:srgbClr val="FFFF00"/>
        </a:solidFill>
        <a:latin typeface="Arial" charset="0"/>
        <a:ea typeface="+mn-ea"/>
        <a:cs typeface="+mn-cs"/>
      </a:defRPr>
    </a:lvl6pPr>
    <a:lvl7pPr marL="2743200" algn="l" defTabSz="914400" rtl="0" eaLnBrk="1" latinLnBrk="0" hangingPunct="1">
      <a:defRPr sz="3200" kern="1200">
        <a:solidFill>
          <a:srgbClr val="FFFF00"/>
        </a:solidFill>
        <a:latin typeface="Arial" charset="0"/>
        <a:ea typeface="+mn-ea"/>
        <a:cs typeface="+mn-cs"/>
      </a:defRPr>
    </a:lvl7pPr>
    <a:lvl8pPr marL="3200400" algn="l" defTabSz="914400" rtl="0" eaLnBrk="1" latinLnBrk="0" hangingPunct="1">
      <a:defRPr sz="3200" kern="1200">
        <a:solidFill>
          <a:srgbClr val="FFFF00"/>
        </a:solidFill>
        <a:latin typeface="Arial" charset="0"/>
        <a:ea typeface="+mn-ea"/>
        <a:cs typeface="+mn-cs"/>
      </a:defRPr>
    </a:lvl8pPr>
    <a:lvl9pPr marL="3657600" algn="l" defTabSz="914400" rtl="0" eaLnBrk="1" latinLnBrk="0" hangingPunct="1">
      <a:defRPr sz="3200" kern="1200">
        <a:solidFill>
          <a:srgbClr val="FFFF00"/>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00"/>
    <a:srgbClr val="000066"/>
    <a:srgbClr val="000099"/>
    <a:srgbClr val="0033CC"/>
    <a:srgbClr val="00FFFF"/>
    <a:srgbClr val="FFFFFF"/>
    <a:srgbClr val="FF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98" autoAdjust="0"/>
    <p:restoredTop sz="94728" autoAdjust="0"/>
  </p:normalViewPr>
  <p:slideViewPr>
    <p:cSldViewPr>
      <p:cViewPr varScale="1">
        <p:scale>
          <a:sx n="66" d="100"/>
          <a:sy n="66" d="100"/>
        </p:scale>
        <p:origin x="-1158"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575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1.fntdata"/><Relationship Id="rId84" Type="http://schemas.openxmlformats.org/officeDocument/2006/relationships/font" Target="fonts/font9.fntdata"/><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font" Target="fonts/font4.fntdata"/><Relationship Id="rId87" Type="http://schemas.openxmlformats.org/officeDocument/2006/relationships/font" Target="fonts/font12.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7.fntdata"/><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5.fntdata"/><Relationship Id="rId85" Type="http://schemas.openxmlformats.org/officeDocument/2006/relationships/font" Target="fonts/font1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8.fntdata"/><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3.fntdata"/><Relationship Id="rId81" Type="http://schemas.openxmlformats.org/officeDocument/2006/relationships/font" Target="fonts/font6.fntdata"/><Relationship Id="rId86"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714B1E8-1D84-437D-86FD-F4F50B34210B}" type="slidenum">
              <a:rPr lang="en-US"/>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2C7AD50-07B8-480D-9B14-2357329911DE}" type="slidenum">
              <a:rPr lang="en-US"/>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C6EF5F5-CF40-4949-97A9-721FDD79B022}" type="slidenum">
              <a:rPr lang="en-US"/>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E3FE6E3-9ADD-45D3-87D4-B59AFD093F2F}" type="slidenum">
              <a:rPr lang="en-US"/>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AA1D3C7C-687B-4874-BBD0-F0B3E951D7BE}" type="slidenum">
              <a:rPr lang="en-US"/>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1358473A-5300-4B9B-95A7-36F36F6842BD}" type="slidenum">
              <a:rPr lang="en-US"/>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305AB557-BEBA-4AF7-B639-F009AF67AAF3}" type="slidenum">
              <a:rPr lang="en-US"/>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3FC0C2E-8CBC-4615-B807-74880EAF3AC1}" type="slidenum">
              <a:rPr lang="en-US"/>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1D53746-01B4-4791-80BC-DBF8B426755F}" type="slidenum">
              <a:rPr lang="en-US"/>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18F24CB-7A66-4CA2-A3EC-76D9140BEE77}" type="slidenum">
              <a:rPr lang="en-US"/>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5372CD2-E4C7-4912-9E9F-F55DDD3E6731}" type="slidenum">
              <a:rPr lang="en-US"/>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400">
                <a:solidFill>
                  <a:schemeClr val="tx1"/>
                </a:solidFill>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400">
                <a:solidFill>
                  <a:schemeClr val="tx1"/>
                </a:solidFill>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400">
                <a:solidFill>
                  <a:schemeClr val="tx1"/>
                </a:solidFill>
              </a:defRPr>
            </a:lvl1pPr>
          </a:lstStyle>
          <a:p>
            <a:fld id="{9F047D50-89AA-4F33-BE8D-25660D3E92C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xml"/><Relationship Id="rId1" Type="http://schemas.openxmlformats.org/officeDocument/2006/relationships/vmlDrawing" Target="../drawings/vmlDrawing4.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xml"/><Relationship Id="rId1" Type="http://schemas.openxmlformats.org/officeDocument/2006/relationships/vmlDrawing" Target="../drawings/vmlDrawing5.v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xml"/><Relationship Id="rId1" Type="http://schemas.openxmlformats.org/officeDocument/2006/relationships/vmlDrawing" Target="../drawings/vmlDrawing6.v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xml"/><Relationship Id="rId1" Type="http://schemas.openxmlformats.org/officeDocument/2006/relationships/vmlDrawing" Target="../drawings/vmlDrawing7.v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xml"/><Relationship Id="rId1" Type="http://schemas.openxmlformats.org/officeDocument/2006/relationships/vmlDrawing" Target="../drawings/vmlDrawing8.v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vmlDrawing" Target="../drawings/vmlDrawing9.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vmlDrawing" Target="../drawings/vmlDrawing10.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1.xml"/><Relationship Id="rId1" Type="http://schemas.openxmlformats.org/officeDocument/2006/relationships/vmlDrawing" Target="../drawings/vmlDrawing11.v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xml"/><Relationship Id="rId1" Type="http://schemas.openxmlformats.org/officeDocument/2006/relationships/vmlDrawing" Target="../drawings/vmlDrawing12.vm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1.xml"/><Relationship Id="rId1" Type="http://schemas.openxmlformats.org/officeDocument/2006/relationships/vmlDrawing" Target="../drawings/vmlDrawing13.v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1.xml"/><Relationship Id="rId1" Type="http://schemas.openxmlformats.org/officeDocument/2006/relationships/vmlDrawing" Target="../drawings/vmlDrawing14.vml"/></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1.xml"/><Relationship Id="rId1" Type="http://schemas.openxmlformats.org/officeDocument/2006/relationships/vmlDrawing" Target="../drawings/vmlDrawing15.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1.xml"/><Relationship Id="rId1" Type="http://schemas.openxmlformats.org/officeDocument/2006/relationships/vmlDrawing" Target="../drawings/vmlDrawing16.v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1.xml"/><Relationship Id="rId1" Type="http://schemas.openxmlformats.org/officeDocument/2006/relationships/vmlDrawing" Target="../drawings/vmlDrawing17.vml"/></Relationships>
</file>

<file path=ppt/slides/_rels/slide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1.xml"/><Relationship Id="rId1" Type="http://schemas.openxmlformats.org/officeDocument/2006/relationships/vmlDrawing" Target="../drawings/vmlDrawing18.vml"/></Relationships>
</file>

<file path=ppt/slides/_rels/slide3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1.xml"/><Relationship Id="rId1" Type="http://schemas.openxmlformats.org/officeDocument/2006/relationships/vmlDrawing" Target="../drawings/vmlDrawing19.vml"/></Relationships>
</file>

<file path=ppt/slides/_rels/slide3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1.xml"/><Relationship Id="rId1" Type="http://schemas.openxmlformats.org/officeDocument/2006/relationships/vmlDrawing" Target="../drawings/vmlDrawing20.v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1.xml"/><Relationship Id="rId1" Type="http://schemas.openxmlformats.org/officeDocument/2006/relationships/vmlDrawing" Target="../drawings/vmlDrawing21.vml"/></Relationships>
</file>

<file path=ppt/slides/_rels/slide4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1.xml"/><Relationship Id="rId1" Type="http://schemas.openxmlformats.org/officeDocument/2006/relationships/vmlDrawing" Target="../drawings/vmlDrawing22.v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vmlDrawing" Target="../drawings/vmlDrawing23.vml"/></Relationships>
</file>

<file path=ppt/slides/_rels/slide4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1.xml"/><Relationship Id="rId1" Type="http://schemas.openxmlformats.org/officeDocument/2006/relationships/vmlDrawing" Target="../drawings/vmlDrawing24.v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2.JPG"/>
          <p:cNvPicPr>
            <a:picLocks noChangeAspect="1"/>
          </p:cNvPicPr>
          <p:nvPr/>
        </p:nvPicPr>
        <p:blipFill>
          <a:blip r:embed="rId2" cstate="print"/>
          <a:stretch>
            <a:fillRect/>
          </a:stretch>
        </p:blipFill>
        <p:spPr>
          <a:xfrm>
            <a:off x="0" y="10016"/>
            <a:ext cx="9144000" cy="6837967"/>
          </a:xfrm>
          <a:prstGeom prst="rect">
            <a:avLst/>
          </a:prstGeom>
        </p:spPr>
      </p:pic>
      <p:sp>
        <p:nvSpPr>
          <p:cNvPr id="4" name="Rectangle 3"/>
          <p:cNvSpPr/>
          <p:nvPr/>
        </p:nvSpPr>
        <p:spPr>
          <a:xfrm>
            <a:off x="0" y="5401270"/>
            <a:ext cx="9144000" cy="923330"/>
          </a:xfrm>
          <a:prstGeom prst="rect">
            <a:avLst/>
          </a:prstGeom>
          <a:noFill/>
          <a:effectLst/>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buNone/>
            </a:pPr>
            <a:r>
              <a:rPr lang="es-VE"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39700">
                    <a:srgbClr val="000000"/>
                  </a:glow>
                  <a:outerShdw blurRad="50800" dist="39000" dir="5460000" algn="tl">
                    <a:srgbClr val="000000">
                      <a:alpha val="38000"/>
                    </a:srgbClr>
                  </a:outerShdw>
                </a:effectLst>
              </a:rPr>
              <a:t>Página 68</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39700">
                  <a:srgbClr val="000000"/>
                </a:glow>
                <a:outerShdw blurRad="50800" dist="39000" dir="5460000" algn="tl">
                  <a:srgbClr val="000000">
                    <a:alpha val="38000"/>
                  </a:srgbClr>
                </a:outerShdw>
              </a:effectLst>
            </a:endParaRPr>
          </a:p>
        </p:txBody>
      </p:sp>
      <p:sp>
        <p:nvSpPr>
          <p:cNvPr id="8" name="Rectangle 3"/>
          <p:cNvSpPr>
            <a:spLocks noGrp="1" noChangeArrowheads="1"/>
          </p:cNvSpPr>
          <p:nvPr>
            <p:ph type="ctrTitle"/>
          </p:nvPr>
        </p:nvSpPr>
        <p:spPr>
          <a:xfrm>
            <a:off x="0" y="1828800"/>
            <a:ext cx="9144000" cy="1470025"/>
          </a:xfrm>
          <a:effectLst/>
        </p:spPr>
        <p:txBody>
          <a:bodyPr/>
          <a:lstStyle/>
          <a:p>
            <a:r>
              <a:rPr lang="es-VE" sz="7200" dirty="0" smtClean="0">
                <a:solidFill>
                  <a:srgbClr val="FFFF00"/>
                </a:solidFill>
                <a:effectLst>
                  <a:glow rad="139700">
                    <a:srgbClr val="000000"/>
                  </a:glow>
                </a:effectLst>
                <a:latin typeface="Libra BT" pitchFamily="66" charset="0"/>
              </a:rPr>
              <a:t>Los testigos de Jehová </a:t>
            </a:r>
            <a:br>
              <a:rPr lang="es-VE" sz="7200" dirty="0" smtClean="0">
                <a:solidFill>
                  <a:srgbClr val="FFFF00"/>
                </a:solidFill>
                <a:effectLst>
                  <a:glow rad="139700">
                    <a:srgbClr val="000000"/>
                  </a:glow>
                </a:effectLst>
                <a:latin typeface="Libra BT" pitchFamily="66" charset="0"/>
              </a:rPr>
            </a:br>
            <a:r>
              <a:rPr lang="es-VE" sz="6000" dirty="0" smtClean="0">
                <a:solidFill>
                  <a:srgbClr val="FFFF00"/>
                </a:solidFill>
                <a:effectLst>
                  <a:glow rad="139700">
                    <a:srgbClr val="000000"/>
                  </a:glow>
                </a:effectLst>
                <a:latin typeface="Libra BT" pitchFamily="66" charset="0"/>
              </a:rPr>
              <a:t/>
            </a:r>
            <a:br>
              <a:rPr lang="es-VE" sz="6000" dirty="0" smtClean="0">
                <a:solidFill>
                  <a:srgbClr val="FFFF00"/>
                </a:solidFill>
                <a:effectLst>
                  <a:glow rad="139700">
                    <a:srgbClr val="000000"/>
                  </a:glow>
                </a:effectLst>
                <a:latin typeface="Libra BT" pitchFamily="66" charset="0"/>
              </a:rPr>
            </a:br>
            <a:r>
              <a:rPr lang="es-VE" sz="7200" dirty="0" smtClean="0">
                <a:solidFill>
                  <a:srgbClr val="FFFF00"/>
                </a:solidFill>
                <a:effectLst>
                  <a:glow rad="139700">
                    <a:srgbClr val="000000"/>
                  </a:glow>
                </a:effectLst>
                <a:latin typeface="Libra BT" pitchFamily="66" charset="0"/>
              </a:rPr>
              <a:t>claves para</a:t>
            </a:r>
            <a:br>
              <a:rPr lang="es-VE" sz="7200" dirty="0" smtClean="0">
                <a:solidFill>
                  <a:srgbClr val="FFFF00"/>
                </a:solidFill>
                <a:effectLst>
                  <a:glow rad="139700">
                    <a:srgbClr val="000000"/>
                  </a:glow>
                </a:effectLst>
                <a:latin typeface="Libra BT" pitchFamily="66" charset="0"/>
              </a:rPr>
            </a:br>
            <a:r>
              <a:rPr lang="es-VE" sz="7200" dirty="0" smtClean="0">
                <a:solidFill>
                  <a:srgbClr val="FFFF00"/>
                </a:solidFill>
                <a:effectLst>
                  <a:glow rad="139700">
                    <a:srgbClr val="000000"/>
                  </a:glow>
                </a:effectLst>
                <a:latin typeface="Libra BT" pitchFamily="66" charset="0"/>
              </a:rPr>
              <a:t>entenderlos [parte b]</a:t>
            </a:r>
            <a:endParaRPr lang="es-VE" sz="7200" dirty="0">
              <a:solidFill>
                <a:srgbClr val="FFFF00"/>
              </a:solidFill>
              <a:effectLst>
                <a:glow rad="139700">
                  <a:srgbClr val="000000"/>
                </a:glow>
              </a:effectLst>
              <a:latin typeface="Libra BT" pitchFamily="66" charset="0"/>
            </a:endParaRPr>
          </a:p>
        </p:txBody>
      </p:sp>
      <p:sp>
        <p:nvSpPr>
          <p:cNvPr id="6" name="TextBox 5"/>
          <p:cNvSpPr txBox="1"/>
          <p:nvPr/>
        </p:nvSpPr>
        <p:spPr>
          <a:xfrm>
            <a:off x="0" y="1676400"/>
            <a:ext cx="9144000" cy="1200329"/>
          </a:xfrm>
          <a:prstGeom prst="rect">
            <a:avLst/>
          </a:prstGeom>
          <a:noFill/>
        </p:spPr>
        <p:txBody>
          <a:bodyPr wrap="square" rtlCol="0">
            <a:spAutoFit/>
          </a:bodyPr>
          <a:lstStyle/>
          <a:p>
            <a:pPr algn="ctr">
              <a:buNone/>
            </a:pPr>
            <a:r>
              <a:rPr lang="en-US" sz="7200" kern="0" dirty="0" smtClean="0">
                <a:effectLst>
                  <a:glow rad="139700">
                    <a:srgbClr val="000000"/>
                  </a:glow>
                </a:effectLst>
                <a:latin typeface="DF Calligraphic Ornaments LET"/>
                <a:ea typeface="+mj-ea"/>
                <a:cs typeface="+mj-cs"/>
              </a:rPr>
              <a:t>N</a:t>
            </a:r>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84.JPG"/>
          <p:cNvPicPr>
            <a:picLocks noChangeAspect="1"/>
          </p:cNvPicPr>
          <p:nvPr/>
        </p:nvPicPr>
        <p:blipFill>
          <a:blip r:embed="rId2" cstate="print"/>
          <a:stretch>
            <a:fillRect/>
          </a:stretch>
        </p:blipFill>
        <p:spPr>
          <a:xfrm>
            <a:off x="0" y="10016"/>
            <a:ext cx="9144000" cy="6837967"/>
          </a:xfrm>
          <a:prstGeom prst="rect">
            <a:avLst/>
          </a:prstGeom>
        </p:spPr>
      </p:pic>
      <p:sp>
        <p:nvSpPr>
          <p:cNvPr id="1070084" name="Rectangle 4"/>
          <p:cNvSpPr>
            <a:spLocks noGrp="1" noChangeArrowheads="1"/>
          </p:cNvSpPr>
          <p:nvPr>
            <p:ph type="ctrTitle"/>
          </p:nvPr>
        </p:nvSpPr>
        <p:spPr>
          <a:xfrm>
            <a:off x="0" y="4648200"/>
            <a:ext cx="9144000" cy="2133600"/>
          </a:xfrm>
          <a:effectLst/>
        </p:spPr>
        <p:txBody>
          <a:bodyPr/>
          <a:lstStyle/>
          <a:p>
            <a:r>
              <a:rPr lang="es-VE" sz="5000" dirty="0">
                <a:solidFill>
                  <a:srgbClr val="FFFF00"/>
                </a:solidFill>
                <a:effectLst>
                  <a:glow rad="139700">
                    <a:srgbClr val="000000"/>
                  </a:glow>
                </a:effectLst>
                <a:latin typeface="Libra BT" pitchFamily="66" charset="0"/>
              </a:rPr>
              <a:t>Hablan de una manera </a:t>
            </a:r>
            <a:r>
              <a:rPr lang="es-VE" sz="5000" u="sng" dirty="0">
                <a:solidFill>
                  <a:srgbClr val="FFFF00"/>
                </a:solidFill>
                <a:effectLst>
                  <a:glow rad="139700">
                    <a:srgbClr val="000000"/>
                  </a:glow>
                </a:effectLst>
                <a:latin typeface="Libra BT" pitchFamily="66" charset="0"/>
              </a:rPr>
              <a:t>tan</a:t>
            </a:r>
            <a:r>
              <a:rPr lang="es-VE" sz="5000" dirty="0">
                <a:solidFill>
                  <a:srgbClr val="FFFF00"/>
                </a:solidFill>
                <a:effectLst>
                  <a:glow rad="139700">
                    <a:srgbClr val="000000"/>
                  </a:glow>
                </a:effectLst>
                <a:latin typeface="Libra BT" pitchFamily="66" charset="0"/>
              </a:rPr>
              <a:t> cerca de la posición evangélica</a:t>
            </a:r>
          </a:p>
        </p:txBody>
      </p:sp>
      <p:sp>
        <p:nvSpPr>
          <p:cNvPr id="4" name="Text Box 9"/>
          <p:cNvSpPr txBox="1">
            <a:spLocks noChangeArrowheads="1"/>
          </p:cNvSpPr>
          <p:nvPr/>
        </p:nvSpPr>
        <p:spPr bwMode="auto">
          <a:xfrm>
            <a:off x="8077200" y="6611779"/>
            <a:ext cx="1103187"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1106" name="Rectangle 2"/>
          <p:cNvSpPr>
            <a:spLocks noChangeArrowheads="1"/>
          </p:cNvSpPr>
          <p:nvPr/>
        </p:nvSpPr>
        <p:spPr bwMode="auto">
          <a:xfrm>
            <a:off x="0" y="4724400"/>
            <a:ext cx="9144000" cy="2133600"/>
          </a:xfrm>
          <a:prstGeom prst="rect">
            <a:avLst/>
          </a:prstGeom>
          <a:solidFill>
            <a:srgbClr val="000000"/>
          </a:solidFill>
          <a:ln w="9525" algn="ctr">
            <a:noFill/>
            <a:miter lim="800000"/>
            <a:headEnd/>
            <a:tailEnd/>
          </a:ln>
          <a:effectLst/>
        </p:spPr>
        <p:txBody>
          <a:bodyPr wrap="none" anchor="ctr"/>
          <a:lstStyle/>
          <a:p>
            <a:endParaRPr lang="en-US" dirty="0"/>
          </a:p>
        </p:txBody>
      </p:sp>
      <p:sp>
        <p:nvSpPr>
          <p:cNvPr id="1071107" name="Rectangle 3"/>
          <p:cNvSpPr>
            <a:spLocks noGrp="1" noChangeArrowheads="1"/>
          </p:cNvSpPr>
          <p:nvPr>
            <p:ph type="ctrTitle"/>
          </p:nvPr>
        </p:nvSpPr>
        <p:spPr>
          <a:xfrm>
            <a:off x="0" y="0"/>
            <a:ext cx="9144000" cy="6781800"/>
          </a:xfrm>
          <a:effectLst>
            <a:outerShdw dist="53882" dir="2700000" algn="ctr" rotWithShape="0">
              <a:srgbClr val="000000"/>
            </a:outerShdw>
          </a:effectLst>
        </p:spPr>
        <p:txBody>
          <a:bodyPr/>
          <a:lstStyle/>
          <a:p>
            <a:r>
              <a:rPr lang="es-VE" sz="5400" dirty="0">
                <a:solidFill>
                  <a:srgbClr val="FFFF00"/>
                </a:solidFill>
                <a:latin typeface="Libra BT" pitchFamily="66" charset="0"/>
              </a:rPr>
              <a:t>¿quién es Jesús?</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86.JPG"/>
          <p:cNvPicPr>
            <a:picLocks noChangeAspect="1"/>
          </p:cNvPicPr>
          <p:nvPr/>
        </p:nvPicPr>
        <p:blipFill>
          <a:blip r:embed="rId3" cstate="print"/>
          <a:stretch>
            <a:fillRect/>
          </a:stretch>
        </p:blipFill>
        <p:spPr>
          <a:xfrm>
            <a:off x="0" y="10016"/>
            <a:ext cx="9144000" cy="6837967"/>
          </a:xfrm>
          <a:prstGeom prst="rect">
            <a:avLst/>
          </a:prstGeom>
        </p:spPr>
      </p:pic>
      <p:sp>
        <p:nvSpPr>
          <p:cNvPr id="3" name="Rectangle 2"/>
          <p:cNvSpPr/>
          <p:nvPr/>
        </p:nvSpPr>
        <p:spPr>
          <a:xfrm>
            <a:off x="5867400" y="6172200"/>
            <a:ext cx="3124200" cy="523220"/>
          </a:xfrm>
          <a:prstGeom prst="rect">
            <a:avLst/>
          </a:prstGeom>
        </p:spPr>
        <p:txBody>
          <a:bodyPr wrap="square">
            <a:spAutoFit/>
          </a:bodyPr>
          <a:lstStyle/>
          <a:p>
            <a:pPr>
              <a:buNone/>
            </a:pPr>
            <a:r>
              <a:rPr lang="es-MX" sz="1400" dirty="0" smtClean="0">
                <a:solidFill>
                  <a:schemeClr val="tx1"/>
                </a:solidFill>
                <a:latin typeface="Arial Narrow" pitchFamily="34" charset="0"/>
              </a:rPr>
              <a:t>Del folleto </a:t>
            </a:r>
            <a:r>
              <a:rPr lang="es-MX" sz="1400" i="1" dirty="0" smtClean="0">
                <a:solidFill>
                  <a:schemeClr val="tx1"/>
                </a:solidFill>
                <a:latin typeface="Arial Narrow" pitchFamily="34" charset="0"/>
              </a:rPr>
              <a:t>Los testigos de Jehová: ¿quiénes son y qué creen?</a:t>
            </a:r>
            <a:r>
              <a:rPr lang="es-MX" sz="1400" dirty="0" smtClean="0">
                <a:solidFill>
                  <a:schemeClr val="tx1"/>
                </a:solidFill>
                <a:latin typeface="Arial Narrow" pitchFamily="34" charset="0"/>
              </a:rPr>
              <a:t> editado en 2000</a:t>
            </a:r>
            <a:endParaRPr lang="en-US" sz="1400" dirty="0">
              <a:solidFill>
                <a:schemeClr val="tx1"/>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87.JPG"/>
          <p:cNvPicPr>
            <a:picLocks noChangeAspect="1"/>
          </p:cNvPicPr>
          <p:nvPr/>
        </p:nvPicPr>
        <p:blipFill>
          <a:blip r:embed="rId3" cstate="print"/>
          <a:stretch>
            <a:fillRect/>
          </a:stretch>
        </p:blipFill>
        <p:spPr>
          <a:xfrm>
            <a:off x="0" y="10016"/>
            <a:ext cx="9144000" cy="6837967"/>
          </a:xfrm>
          <a:prstGeom prst="rect">
            <a:avLst/>
          </a:prstGeom>
        </p:spPr>
      </p:pic>
      <p:sp>
        <p:nvSpPr>
          <p:cNvPr id="4" name="Rectangle 3"/>
          <p:cNvSpPr/>
          <p:nvPr/>
        </p:nvSpPr>
        <p:spPr>
          <a:xfrm>
            <a:off x="5867400" y="6172200"/>
            <a:ext cx="3124200" cy="523220"/>
          </a:xfrm>
          <a:prstGeom prst="rect">
            <a:avLst/>
          </a:prstGeom>
        </p:spPr>
        <p:txBody>
          <a:bodyPr wrap="square">
            <a:spAutoFit/>
          </a:bodyPr>
          <a:lstStyle/>
          <a:p>
            <a:pPr>
              <a:buNone/>
            </a:pPr>
            <a:r>
              <a:rPr lang="es-MX" sz="1400" dirty="0" smtClean="0">
                <a:solidFill>
                  <a:schemeClr val="tx1"/>
                </a:solidFill>
                <a:latin typeface="Arial Narrow" pitchFamily="34" charset="0"/>
              </a:rPr>
              <a:t>Del folleto </a:t>
            </a:r>
            <a:r>
              <a:rPr lang="es-MX" sz="1400" i="1" dirty="0" smtClean="0">
                <a:solidFill>
                  <a:schemeClr val="tx1"/>
                </a:solidFill>
                <a:latin typeface="Arial Narrow" pitchFamily="34" charset="0"/>
              </a:rPr>
              <a:t>Los testigos de Jehová: ¿quiénes son y qué creen?</a:t>
            </a:r>
            <a:r>
              <a:rPr lang="es-MX" sz="1400" dirty="0" smtClean="0">
                <a:solidFill>
                  <a:schemeClr val="tx1"/>
                </a:solidFill>
                <a:latin typeface="Arial Narrow" pitchFamily="34" charset="0"/>
              </a:rPr>
              <a:t> editado en 2000</a:t>
            </a:r>
            <a:endParaRPr lang="en-US" sz="1400" dirty="0">
              <a:solidFill>
                <a:schemeClr val="tx1"/>
              </a:solidFill>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88.JPG"/>
          <p:cNvPicPr>
            <a:picLocks noChangeAspect="1"/>
          </p:cNvPicPr>
          <p:nvPr/>
        </p:nvPicPr>
        <p:blipFill>
          <a:blip r:embed="rId3" cstate="print"/>
          <a:stretch>
            <a:fillRect/>
          </a:stretch>
        </p:blipFill>
        <p:spPr>
          <a:xfrm>
            <a:off x="0" y="10016"/>
            <a:ext cx="9144000" cy="6837967"/>
          </a:xfrm>
          <a:prstGeom prst="rect">
            <a:avLst/>
          </a:prstGeom>
        </p:spPr>
      </p:pic>
      <p:sp>
        <p:nvSpPr>
          <p:cNvPr id="4" name="Rectangle 3"/>
          <p:cNvSpPr/>
          <p:nvPr/>
        </p:nvSpPr>
        <p:spPr>
          <a:xfrm>
            <a:off x="5867400" y="6172200"/>
            <a:ext cx="3124200" cy="523220"/>
          </a:xfrm>
          <a:prstGeom prst="rect">
            <a:avLst/>
          </a:prstGeom>
        </p:spPr>
        <p:txBody>
          <a:bodyPr wrap="square">
            <a:spAutoFit/>
          </a:bodyPr>
          <a:lstStyle/>
          <a:p>
            <a:pPr>
              <a:buNone/>
            </a:pPr>
            <a:r>
              <a:rPr lang="es-MX" sz="1400" dirty="0" smtClean="0">
                <a:solidFill>
                  <a:schemeClr val="tx1"/>
                </a:solidFill>
                <a:latin typeface="Arial Narrow" pitchFamily="34" charset="0"/>
              </a:rPr>
              <a:t>Del folleto </a:t>
            </a:r>
            <a:r>
              <a:rPr lang="es-MX" sz="1400" i="1" dirty="0" smtClean="0">
                <a:solidFill>
                  <a:schemeClr val="tx1"/>
                </a:solidFill>
                <a:latin typeface="Arial Narrow" pitchFamily="34" charset="0"/>
              </a:rPr>
              <a:t>Los testigos de Jehová: ¿quiénes son y qué creen?</a:t>
            </a:r>
            <a:r>
              <a:rPr lang="es-MX" sz="1400" dirty="0" smtClean="0">
                <a:solidFill>
                  <a:schemeClr val="tx1"/>
                </a:solidFill>
                <a:latin typeface="Arial Narrow" pitchFamily="34" charset="0"/>
              </a:rPr>
              <a:t> editado en 2000</a:t>
            </a:r>
            <a:endParaRPr lang="en-US" sz="1400" dirty="0">
              <a:solidFill>
                <a:schemeClr val="tx1"/>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txBox="1">
            <a:spLocks noChangeArrowheads="1"/>
          </p:cNvSpPr>
          <p:nvPr/>
        </p:nvSpPr>
        <p:spPr>
          <a:xfrm>
            <a:off x="0" y="685800"/>
            <a:ext cx="9144000" cy="5486400"/>
          </a:xfrm>
          <a:prstGeom prst="rect">
            <a:avLst/>
          </a:prstGeom>
          <a:noFill/>
          <a:ln/>
          <a:effectLst>
            <a:outerShdw dist="53882" dir="2700000" algn="ctr" rotWithShape="0">
              <a:srgbClr val="000000"/>
            </a:outerShdw>
          </a:effectLst>
        </p:spPr>
        <p:txBody>
          <a:bodyPr anchor="ctr"/>
          <a:lstStyle/>
          <a:p>
            <a:pPr algn="ctr">
              <a:spcBef>
                <a:spcPts val="0"/>
              </a:spcBef>
              <a:buNone/>
            </a:pPr>
            <a:r>
              <a:rPr lang="es-ES" sz="2800" b="1" dirty="0" smtClean="0">
                <a:latin typeface="Swis721 Lt BT" pitchFamily="34" charset="0"/>
              </a:rPr>
              <a:t>“¡Mire! También hubo una voz desde los cielos que decía: ‘Este es mi Hijo, el amado, a quien he aprobado’”.</a:t>
            </a:r>
          </a:p>
          <a:p>
            <a:pPr algn="ctr">
              <a:spcBef>
                <a:spcPts val="0"/>
              </a:spcBef>
              <a:buNone/>
            </a:pPr>
            <a:r>
              <a:rPr lang="es-ES" sz="2800" b="1" dirty="0" smtClean="0">
                <a:latin typeface="Swis721 Lt BT" pitchFamily="34" charset="0"/>
              </a:rPr>
              <a:t>– Mateo 3:17</a:t>
            </a:r>
          </a:p>
          <a:p>
            <a:pPr algn="ctr">
              <a:spcBef>
                <a:spcPts val="0"/>
              </a:spcBef>
              <a:buNone/>
            </a:pPr>
            <a:endParaRPr lang="es-ES" sz="2800" b="1" dirty="0" smtClean="0">
              <a:latin typeface="Swis721 Lt BT" pitchFamily="34" charset="0"/>
            </a:endParaRPr>
          </a:p>
          <a:p>
            <a:pPr algn="ctr">
              <a:spcBef>
                <a:spcPts val="0"/>
              </a:spcBef>
              <a:buNone/>
            </a:pPr>
            <a:r>
              <a:rPr lang="es-ES" sz="2800" b="1" dirty="0" smtClean="0">
                <a:latin typeface="Swis721 Lt BT" pitchFamily="34" charset="0"/>
              </a:rPr>
              <a:t>“Jesús les dijo: ‘Si Dios fuera su Padre, ustedes me amarían a mí, porque de Dios vine yo y estoy aquí. Tampoco he venido por mi propia iniciativa, no, sino que Aquel me ha enviado’”. – Juan 8:42</a:t>
            </a:r>
          </a:p>
          <a:p>
            <a:pPr algn="ctr">
              <a:spcBef>
                <a:spcPts val="0"/>
              </a:spcBef>
              <a:buNone/>
            </a:pPr>
            <a:endParaRPr lang="es-ES" sz="2800" dirty="0" smtClean="0">
              <a:latin typeface="Swis721 Lt BT" pitchFamily="34" charset="0"/>
            </a:endParaRPr>
          </a:p>
          <a:p>
            <a:pPr algn="ctr">
              <a:spcBef>
                <a:spcPts val="0"/>
              </a:spcBef>
              <a:buNone/>
            </a:pPr>
            <a:r>
              <a:rPr lang="es-ES" sz="2800" b="1" dirty="0" smtClean="0">
                <a:latin typeface="Swis721 Lt BT" pitchFamily="34" charset="0"/>
              </a:rPr>
              <a:t>“…porque el Padre es mayor que yo.” – Juan 14:28</a:t>
            </a:r>
          </a:p>
          <a:p>
            <a:pPr lvl="0" algn="ctr">
              <a:spcBef>
                <a:spcPts val="0"/>
              </a:spcBef>
              <a:buNone/>
            </a:pPr>
            <a:endParaRPr lang="es-ES" sz="1400" kern="0" dirty="0" smtClean="0">
              <a:latin typeface="Swis721 Lt BT" pitchFamily="34" charset="0"/>
            </a:endParaRPr>
          </a:p>
          <a:p>
            <a:pPr lvl="0" algn="ctr">
              <a:spcBef>
                <a:spcPts val="0"/>
              </a:spcBef>
              <a:buNone/>
            </a:pPr>
            <a:r>
              <a:rPr lang="es-ES" sz="1400" kern="0" dirty="0" smtClean="0">
                <a:latin typeface="Swis721 Lt BT" pitchFamily="34" charset="0"/>
              </a:rPr>
              <a:t>Traducción del Nuevo Mundo de las Santas Escrituras, Biblia en línea (www.watchtower.org/s/biblia/index.htm)</a:t>
            </a:r>
            <a:endParaRPr lang="es-ES" sz="2800" b="1" dirty="0" smtClean="0">
              <a:latin typeface="Swis721 Lt BT" pitchFamily="34"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txBox="1">
            <a:spLocks noChangeArrowheads="1"/>
          </p:cNvSpPr>
          <p:nvPr/>
        </p:nvSpPr>
        <p:spPr>
          <a:xfrm>
            <a:off x="0" y="685800"/>
            <a:ext cx="9144000" cy="5486400"/>
          </a:xfrm>
          <a:prstGeom prst="rect">
            <a:avLst/>
          </a:prstGeom>
          <a:noFill/>
          <a:ln/>
          <a:effectLst>
            <a:outerShdw dist="53882" dir="2700000" algn="ctr" rotWithShape="0">
              <a:srgbClr val="000000"/>
            </a:outerShdw>
          </a:effectLst>
        </p:spPr>
        <p:txBody>
          <a:bodyPr anchor="ctr"/>
          <a:lstStyle/>
          <a:p>
            <a:pPr algn="ctr">
              <a:spcBef>
                <a:spcPts val="0"/>
              </a:spcBef>
              <a:buNone/>
            </a:pPr>
            <a:r>
              <a:rPr lang="es-ES" sz="2800" b="1" dirty="0" smtClean="0">
                <a:latin typeface="Swis721 Lt BT" pitchFamily="34" charset="0"/>
              </a:rPr>
              <a:t>“Jesús le dijo: …‘ponte en camino a mis hermanos y diles: “Asciendo a mi Padre y Padre de ustedes y a mi Dios y Dios de ustedes”’”. – Juan 20:17</a:t>
            </a:r>
          </a:p>
          <a:p>
            <a:pPr algn="ctr">
              <a:spcBef>
                <a:spcPts val="0"/>
              </a:spcBef>
              <a:buNone/>
            </a:pPr>
            <a:endParaRPr lang="es-ES" sz="2800" dirty="0" smtClean="0">
              <a:latin typeface="Swis721 Lt BT" pitchFamily="34" charset="0"/>
            </a:endParaRPr>
          </a:p>
          <a:p>
            <a:pPr algn="ctr">
              <a:spcBef>
                <a:spcPts val="0"/>
              </a:spcBef>
              <a:buNone/>
            </a:pPr>
            <a:r>
              <a:rPr lang="es-ES" sz="2800" b="1" dirty="0" smtClean="0">
                <a:latin typeface="Swis721 Lt BT" pitchFamily="34" charset="0"/>
              </a:rPr>
              <a:t>“…la cabeza del Cristo es Dios”.– 1 Corintios 11:3</a:t>
            </a:r>
          </a:p>
          <a:p>
            <a:pPr algn="ctr">
              <a:spcBef>
                <a:spcPts val="0"/>
              </a:spcBef>
              <a:buNone/>
            </a:pPr>
            <a:endParaRPr lang="es-ES" sz="2800" dirty="0" smtClean="0">
              <a:latin typeface="Swis721 Lt BT" pitchFamily="34" charset="0"/>
            </a:endParaRPr>
          </a:p>
          <a:p>
            <a:pPr algn="ctr">
              <a:spcBef>
                <a:spcPts val="0"/>
              </a:spcBef>
              <a:buNone/>
            </a:pPr>
            <a:r>
              <a:rPr lang="es-ES" sz="2800" b="1" dirty="0" smtClean="0">
                <a:latin typeface="Swis721 Lt BT" pitchFamily="34" charset="0"/>
              </a:rPr>
              <a:t>“Pero cuando todas las cosas le hayan sido sujetadas, entonces el Hijo mismo también se sujetará a Aquel que le sujetó todas las cosas, para que Dios sea todas las cosas para con todos”. – 1 Corintios 15:28</a:t>
            </a:r>
          </a:p>
          <a:p>
            <a:pPr marL="0" lvl="1" algn="ctr">
              <a:spcBef>
                <a:spcPts val="0"/>
              </a:spcBef>
              <a:buNone/>
            </a:pPr>
            <a:endParaRPr lang="es-VE" sz="1400" dirty="0" smtClean="0">
              <a:latin typeface="Swis721 Lt BT" pitchFamily="34" charset="0"/>
            </a:endParaRPr>
          </a:p>
          <a:p>
            <a:pPr lvl="0" algn="ctr">
              <a:spcBef>
                <a:spcPts val="0"/>
              </a:spcBef>
              <a:buNone/>
            </a:pPr>
            <a:r>
              <a:rPr lang="es-ES" sz="1400" kern="0" dirty="0" smtClean="0">
                <a:latin typeface="Swis721 Lt BT" pitchFamily="34" charset="0"/>
              </a:rPr>
              <a:t>Traducción del Nuevo Mundo de las Santas Escrituras, Biblia en línea (www.watchtower.org/s/biblia/index.htm)</a:t>
            </a:r>
            <a:endParaRPr lang="es-VE" sz="1400" kern="0" dirty="0" smtClean="0">
              <a:latin typeface="Swis721 Lt BT" pitchFamily="34"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91.JPG"/>
          <p:cNvPicPr>
            <a:picLocks noChangeAspect="1"/>
          </p:cNvPicPr>
          <p:nvPr/>
        </p:nvPicPr>
        <p:blipFill>
          <a:blip r:embed="rId3" cstate="print"/>
          <a:stretch>
            <a:fillRect/>
          </a:stretch>
        </p:blipFill>
        <p:spPr>
          <a:xfrm>
            <a:off x="0" y="10016"/>
            <a:ext cx="9144000" cy="6837967"/>
          </a:xfrm>
          <a:prstGeom prst="rect">
            <a:avLst/>
          </a:prstGeom>
        </p:spPr>
      </p:pic>
      <p:sp>
        <p:nvSpPr>
          <p:cNvPr id="4" name="Rectangle 3"/>
          <p:cNvSpPr/>
          <p:nvPr/>
        </p:nvSpPr>
        <p:spPr>
          <a:xfrm>
            <a:off x="5867400" y="6172200"/>
            <a:ext cx="3124200" cy="523220"/>
          </a:xfrm>
          <a:prstGeom prst="rect">
            <a:avLst/>
          </a:prstGeom>
        </p:spPr>
        <p:txBody>
          <a:bodyPr wrap="square">
            <a:spAutoFit/>
          </a:bodyPr>
          <a:lstStyle/>
          <a:p>
            <a:pPr>
              <a:buNone/>
            </a:pPr>
            <a:r>
              <a:rPr lang="es-MX" sz="1400" dirty="0" smtClean="0">
                <a:solidFill>
                  <a:schemeClr val="tx1"/>
                </a:solidFill>
                <a:latin typeface="Arial Narrow" pitchFamily="34" charset="0"/>
              </a:rPr>
              <a:t>Del folleto </a:t>
            </a:r>
            <a:r>
              <a:rPr lang="es-MX" sz="1400" i="1" dirty="0" smtClean="0">
                <a:solidFill>
                  <a:schemeClr val="tx1"/>
                </a:solidFill>
                <a:latin typeface="Arial Narrow" pitchFamily="34" charset="0"/>
              </a:rPr>
              <a:t>Los testigos de Jehová: ¿quiénes son y qué creen?</a:t>
            </a:r>
            <a:r>
              <a:rPr lang="es-MX" sz="1400" dirty="0" smtClean="0">
                <a:solidFill>
                  <a:schemeClr val="tx1"/>
                </a:solidFill>
                <a:latin typeface="Arial Narrow" pitchFamily="34" charset="0"/>
              </a:rPr>
              <a:t> editado en 2000</a:t>
            </a:r>
            <a:endParaRPr lang="en-US" sz="1400" dirty="0">
              <a:solidFill>
                <a:schemeClr val="tx1"/>
              </a:solidFill>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txBox="1">
            <a:spLocks noChangeArrowheads="1"/>
          </p:cNvSpPr>
          <p:nvPr/>
        </p:nvSpPr>
        <p:spPr>
          <a:xfrm>
            <a:off x="0" y="0"/>
            <a:ext cx="9144000" cy="6858000"/>
          </a:xfrm>
          <a:prstGeom prst="rect">
            <a:avLst/>
          </a:prstGeom>
          <a:noFill/>
          <a:ln/>
          <a:effectLst>
            <a:outerShdw dist="53882" dir="2700000" algn="ctr" rotWithShape="0">
              <a:srgbClr val="000000"/>
            </a:outerShdw>
          </a:effectLst>
        </p:spPr>
        <p:txBody>
          <a:bodyPr anchor="ctr"/>
          <a:lstStyle/>
          <a:p>
            <a:pPr marR="0" lvl="0" indent="0" algn="ctr" defTabSz="914400" rtl="0" eaLnBrk="1" fontAlgn="base" latinLnBrk="0" hangingPunct="1">
              <a:spcBef>
                <a:spcPts val="0"/>
              </a:spcBef>
              <a:spcAft>
                <a:spcPct val="0"/>
              </a:spcAft>
              <a:buClrTx/>
              <a:buSzTx/>
              <a:buFontTx/>
              <a:buNone/>
              <a:tabLst/>
              <a:defRPr/>
            </a:pPr>
            <a:r>
              <a:rPr kumimoji="0" lang="es-VE" sz="4400" b="1" i="1" u="none" strike="noStrike" kern="0" cap="none" spc="0" normalizeH="0" baseline="0" noProof="0" dirty="0" smtClean="0">
                <a:ln>
                  <a:noFill/>
                </a:ln>
                <a:solidFill>
                  <a:srgbClr val="FFFF00"/>
                </a:solidFill>
                <a:effectLst/>
                <a:uLnTx/>
                <a:uFillTx/>
                <a:latin typeface="Times New Roman" pitchFamily="18" charset="0"/>
                <a:ea typeface="+mj-ea"/>
                <a:cs typeface="Times New Roman" pitchFamily="18" charset="0"/>
              </a:rPr>
              <a:t>Ser </a:t>
            </a:r>
            <a:r>
              <a:rPr lang="es-VE" sz="4400" b="1" i="1" kern="0" dirty="0" smtClean="0">
                <a:latin typeface="Times New Roman" pitchFamily="18" charset="0"/>
                <a:ea typeface="+mj-ea"/>
                <a:cs typeface="Times New Roman" pitchFamily="18" charset="0"/>
              </a:rPr>
              <a:t>Hijo implica inherentemente</a:t>
            </a:r>
          </a:p>
          <a:p>
            <a:pPr marR="0" lvl="0" indent="0" algn="ctr" defTabSz="914400" rtl="0" eaLnBrk="1" fontAlgn="base" latinLnBrk="0" hangingPunct="1">
              <a:spcBef>
                <a:spcPts val="0"/>
              </a:spcBef>
              <a:spcAft>
                <a:spcPct val="0"/>
              </a:spcAft>
              <a:buClrTx/>
              <a:buSzTx/>
              <a:buFontTx/>
              <a:buNone/>
              <a:tabLst/>
              <a:defRPr/>
            </a:pPr>
            <a:r>
              <a:rPr lang="es-VE" sz="4400" b="1" i="1" kern="0" dirty="0" smtClean="0">
                <a:latin typeface="Times New Roman" pitchFamily="18" charset="0"/>
                <a:ea typeface="+mj-ea"/>
                <a:cs typeface="Times New Roman" pitchFamily="18" charset="0"/>
              </a:rPr>
              <a:t>ser igual a Dios</a:t>
            </a:r>
          </a:p>
          <a:p>
            <a:pPr marR="0" lvl="0" indent="0" algn="ctr" defTabSz="914400" rtl="0" eaLnBrk="1" fontAlgn="base" latinLnBrk="0" hangingPunct="1">
              <a:spcBef>
                <a:spcPts val="0"/>
              </a:spcBef>
              <a:spcAft>
                <a:spcPct val="0"/>
              </a:spcAft>
              <a:buClrTx/>
              <a:buSzTx/>
              <a:buFontTx/>
              <a:buNone/>
              <a:tabLst/>
              <a:defRPr/>
            </a:pPr>
            <a:endParaRPr lang="es-VE" b="1" kern="0" dirty="0" smtClean="0">
              <a:latin typeface="Swis721 Lt BT" pitchFamily="34" charset="0"/>
              <a:ea typeface="+mj-ea"/>
              <a:cs typeface="+mj-cs"/>
            </a:endParaRPr>
          </a:p>
          <a:p>
            <a:pPr algn="ctr">
              <a:spcBef>
                <a:spcPts val="0"/>
              </a:spcBef>
              <a:buNone/>
            </a:pPr>
            <a:endParaRPr lang="es-ES" sz="2800" b="1" dirty="0" smtClean="0">
              <a:latin typeface="Swis721 Lt BT" pitchFamily="34" charset="0"/>
            </a:endParaRPr>
          </a:p>
          <a:p>
            <a:pPr algn="ctr">
              <a:spcBef>
                <a:spcPts val="0"/>
              </a:spcBef>
              <a:buNone/>
            </a:pPr>
            <a:endParaRPr lang="es-ES" sz="2800" b="1" dirty="0" smtClean="0">
              <a:latin typeface="Swis721 Lt BT" pitchFamily="34" charset="0"/>
            </a:endParaRPr>
          </a:p>
          <a:p>
            <a:pPr algn="ctr">
              <a:spcBef>
                <a:spcPts val="0"/>
              </a:spcBef>
              <a:buNone/>
            </a:pPr>
            <a:endParaRPr lang="es-ES" sz="2800" b="1" dirty="0" smtClean="0">
              <a:latin typeface="Swis721 Lt BT" pitchFamily="34" charset="0"/>
            </a:endParaRPr>
          </a:p>
          <a:p>
            <a:pPr algn="ctr">
              <a:spcBef>
                <a:spcPts val="0"/>
              </a:spcBef>
              <a:buNone/>
            </a:pPr>
            <a:endParaRPr lang="es-ES" sz="2800" b="1" dirty="0" smtClean="0">
              <a:latin typeface="Swis721 Lt BT" pitchFamily="34" charset="0"/>
            </a:endParaRPr>
          </a:p>
          <a:p>
            <a:pPr lvl="0" algn="ctr">
              <a:spcBef>
                <a:spcPts val="0"/>
              </a:spcBef>
              <a:buNone/>
            </a:pPr>
            <a:r>
              <a:rPr lang="es-ES" sz="1400" kern="0" dirty="0" smtClean="0">
                <a:latin typeface="Swis721 Lt BT" pitchFamily="34" charset="0"/>
              </a:rPr>
              <a:t> </a:t>
            </a:r>
            <a:endParaRPr lang="es-VE" sz="1400" kern="0" dirty="0" smtClean="0">
              <a:latin typeface="Swis721 Lt BT" pitchFamily="34"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txBox="1">
            <a:spLocks noChangeArrowheads="1"/>
          </p:cNvSpPr>
          <p:nvPr/>
        </p:nvSpPr>
        <p:spPr>
          <a:xfrm>
            <a:off x="0" y="0"/>
            <a:ext cx="9144000" cy="6858000"/>
          </a:xfrm>
          <a:prstGeom prst="rect">
            <a:avLst/>
          </a:prstGeom>
          <a:noFill/>
          <a:ln/>
          <a:effectLst>
            <a:outerShdw dist="53882" dir="2700000" algn="ctr" rotWithShape="0">
              <a:srgbClr val="000000"/>
            </a:outerShdw>
          </a:effectLst>
        </p:spPr>
        <p:txBody>
          <a:bodyPr anchor="ctr"/>
          <a:lstStyle/>
          <a:p>
            <a:pPr marR="0" lvl="0" indent="0" algn="ctr" defTabSz="914400" rtl="0" eaLnBrk="1" fontAlgn="base" latinLnBrk="0" hangingPunct="1">
              <a:spcBef>
                <a:spcPts val="0"/>
              </a:spcBef>
              <a:spcAft>
                <a:spcPct val="0"/>
              </a:spcAft>
              <a:buClrTx/>
              <a:buSzTx/>
              <a:buFontTx/>
              <a:buNone/>
              <a:tabLst/>
              <a:defRPr/>
            </a:pPr>
            <a:r>
              <a:rPr kumimoji="0" lang="es-VE" sz="4400" b="1" i="1" u="none" strike="noStrike" kern="0" cap="none" spc="0" normalizeH="0" baseline="0" noProof="0" dirty="0" smtClean="0">
                <a:ln>
                  <a:noFill/>
                </a:ln>
                <a:solidFill>
                  <a:srgbClr val="FFFF00"/>
                </a:solidFill>
                <a:effectLst/>
                <a:uLnTx/>
                <a:uFillTx/>
                <a:latin typeface="Times New Roman" pitchFamily="18" charset="0"/>
                <a:ea typeface="+mj-ea"/>
                <a:cs typeface="Times New Roman" pitchFamily="18" charset="0"/>
              </a:rPr>
              <a:t>Ser </a:t>
            </a:r>
            <a:r>
              <a:rPr lang="es-VE" sz="4400" b="1" i="1" kern="0" dirty="0" smtClean="0">
                <a:latin typeface="Times New Roman" pitchFamily="18" charset="0"/>
                <a:ea typeface="+mj-ea"/>
                <a:cs typeface="Times New Roman" pitchFamily="18" charset="0"/>
              </a:rPr>
              <a:t>Hijo implica inherentemente</a:t>
            </a:r>
          </a:p>
          <a:p>
            <a:pPr marR="0" lvl="0" indent="0" algn="ctr" defTabSz="914400" rtl="0" eaLnBrk="1" fontAlgn="base" latinLnBrk="0" hangingPunct="1">
              <a:spcBef>
                <a:spcPts val="0"/>
              </a:spcBef>
              <a:spcAft>
                <a:spcPct val="0"/>
              </a:spcAft>
              <a:buClrTx/>
              <a:buSzTx/>
              <a:buFontTx/>
              <a:buNone/>
              <a:tabLst/>
              <a:defRPr/>
            </a:pPr>
            <a:r>
              <a:rPr lang="es-VE" sz="4400" b="1" i="1" kern="0" dirty="0" smtClean="0">
                <a:latin typeface="Times New Roman" pitchFamily="18" charset="0"/>
                <a:ea typeface="+mj-ea"/>
                <a:cs typeface="Times New Roman" pitchFamily="18" charset="0"/>
              </a:rPr>
              <a:t>ser igual a Dios</a:t>
            </a:r>
          </a:p>
          <a:p>
            <a:pPr marR="0" lvl="0" indent="0" algn="ctr" defTabSz="914400" rtl="0" eaLnBrk="1" fontAlgn="base" latinLnBrk="0" hangingPunct="1">
              <a:spcBef>
                <a:spcPts val="0"/>
              </a:spcBef>
              <a:spcAft>
                <a:spcPct val="0"/>
              </a:spcAft>
              <a:buClrTx/>
              <a:buSzTx/>
              <a:buFontTx/>
              <a:buNone/>
              <a:tabLst/>
              <a:defRPr/>
            </a:pPr>
            <a:endParaRPr lang="es-VE" b="1" kern="0" dirty="0" smtClean="0">
              <a:latin typeface="Swis721 Lt BT" pitchFamily="34" charset="0"/>
              <a:ea typeface="+mj-ea"/>
              <a:cs typeface="+mj-cs"/>
            </a:endParaRPr>
          </a:p>
          <a:p>
            <a:pPr algn="ctr">
              <a:spcBef>
                <a:spcPts val="0"/>
              </a:spcBef>
              <a:buNone/>
            </a:pPr>
            <a:r>
              <a:rPr lang="es-ES" sz="2800" b="1" dirty="0" smtClean="0">
                <a:latin typeface="Swis721 Lt BT" pitchFamily="34" charset="0"/>
              </a:rPr>
              <a:t>“A causa de esto, realmente, los judíos procuraban con más empeño matarlo, porque no solo quebraba el sábado, sino que también llamaba a Dios su propio Padre, haciéndose igual a Dios”. – Juan 5:18</a:t>
            </a:r>
          </a:p>
          <a:p>
            <a:pPr lvl="0" algn="ctr">
              <a:spcBef>
                <a:spcPts val="0"/>
              </a:spcBef>
              <a:buNone/>
            </a:pPr>
            <a:r>
              <a:rPr lang="es-ES" sz="1400" kern="0" dirty="0" smtClean="0">
                <a:latin typeface="Swis721 Lt BT" pitchFamily="34" charset="0"/>
              </a:rPr>
              <a:t>Traducción del Nuevo Mundo de las Santas Escrituras, Biblia en línea (www.watchtower.org/s/biblia/index.htm)</a:t>
            </a:r>
            <a:endParaRPr lang="es-VE" sz="1400" kern="0" dirty="0" smtClean="0">
              <a:latin typeface="Swis721 Lt BT"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txBox="1">
            <a:spLocks noChangeArrowheads="1"/>
          </p:cNvSpPr>
          <p:nvPr/>
        </p:nvSpPr>
        <p:spPr>
          <a:xfrm>
            <a:off x="0" y="0"/>
            <a:ext cx="9144000" cy="6858000"/>
          </a:xfrm>
          <a:prstGeom prst="rect">
            <a:avLst/>
          </a:prstGeom>
          <a:noFill/>
          <a:ln/>
          <a:effectLst>
            <a:outerShdw dist="53882" dir="2700000" algn="ctr" rotWithShape="0">
              <a:srgbClr val="000000"/>
            </a:outerShdw>
          </a:effectLst>
        </p:spPr>
        <p:txBody>
          <a:bodyPr anchor="ctr"/>
          <a:lstStyle/>
          <a:p>
            <a:pPr marR="0" lvl="0" indent="0" algn="ctr" defTabSz="914400" rtl="0" eaLnBrk="1" fontAlgn="base" latinLnBrk="0" hangingPunct="1">
              <a:spcBef>
                <a:spcPts val="0"/>
              </a:spcBef>
              <a:spcAft>
                <a:spcPct val="0"/>
              </a:spcAft>
              <a:buClrTx/>
              <a:buSzTx/>
              <a:buFontTx/>
              <a:buNone/>
              <a:tabLst/>
              <a:defRPr/>
            </a:pPr>
            <a:r>
              <a:rPr kumimoji="0" lang="es-VE" sz="4400" b="1" i="1" u="none" strike="noStrike" kern="0" cap="none" spc="0" normalizeH="0" baseline="0" noProof="0" dirty="0" smtClean="0">
                <a:ln>
                  <a:noFill/>
                </a:ln>
                <a:solidFill>
                  <a:srgbClr val="FFFF00"/>
                </a:solidFill>
                <a:effectLst/>
                <a:uLnTx/>
                <a:uFillTx/>
                <a:latin typeface="Times New Roman" pitchFamily="18" charset="0"/>
                <a:ea typeface="+mj-ea"/>
                <a:cs typeface="Times New Roman" pitchFamily="18" charset="0"/>
              </a:rPr>
              <a:t>¿Qué</a:t>
            </a:r>
            <a:r>
              <a:rPr kumimoji="0" lang="es-VE" sz="4400" b="1" i="1" u="none" strike="noStrike" kern="0" cap="none" spc="0" normalizeH="0" noProof="0" dirty="0" smtClean="0">
                <a:ln>
                  <a:noFill/>
                </a:ln>
                <a:solidFill>
                  <a:srgbClr val="FFFF00"/>
                </a:solidFill>
                <a:effectLst/>
                <a:uLnTx/>
                <a:uFillTx/>
                <a:latin typeface="Times New Roman" pitchFamily="18" charset="0"/>
                <a:ea typeface="+mj-ea"/>
                <a:cs typeface="Times New Roman" pitchFamily="18" charset="0"/>
              </a:rPr>
              <a:t> de Juan 10 y la abierta</a:t>
            </a:r>
          </a:p>
          <a:p>
            <a:pPr marR="0" lvl="0" indent="0" algn="ctr" defTabSz="914400" rtl="0" eaLnBrk="1" fontAlgn="base" latinLnBrk="0" hangingPunct="1">
              <a:spcBef>
                <a:spcPts val="0"/>
              </a:spcBef>
              <a:spcAft>
                <a:spcPct val="0"/>
              </a:spcAft>
              <a:buClrTx/>
              <a:buSzTx/>
              <a:buFontTx/>
              <a:buNone/>
              <a:tabLst/>
              <a:defRPr/>
            </a:pPr>
            <a:r>
              <a:rPr kumimoji="0" lang="es-VE" sz="4400" b="1" i="1" u="none" strike="noStrike" kern="0" cap="none" spc="0" normalizeH="0" baseline="0" noProof="0" dirty="0" smtClean="0">
                <a:ln>
                  <a:noFill/>
                </a:ln>
                <a:solidFill>
                  <a:srgbClr val="FFFF00"/>
                </a:solidFill>
                <a:effectLst/>
                <a:uLnTx/>
                <a:uFillTx/>
                <a:latin typeface="Times New Roman" pitchFamily="18" charset="0"/>
                <a:ea typeface="+mj-ea"/>
                <a:cs typeface="Times New Roman" pitchFamily="18" charset="0"/>
              </a:rPr>
              <a:t>identificación de Cristo con Dios</a:t>
            </a:r>
            <a:r>
              <a:rPr lang="es-VE" sz="4400" b="1" i="1" kern="0" dirty="0" smtClean="0">
                <a:latin typeface="Times New Roman" pitchFamily="18" charset="0"/>
                <a:ea typeface="+mj-ea"/>
                <a:cs typeface="Times New Roman" pitchFamily="18" charset="0"/>
              </a:rPr>
              <a:t>?</a:t>
            </a:r>
            <a:endParaRPr kumimoji="0" lang="es-VE" sz="4400" b="1" i="1" u="none" strike="noStrike" kern="0" cap="none" spc="0" normalizeH="0" noProof="0" dirty="0" smtClean="0">
              <a:ln>
                <a:noFill/>
              </a:ln>
              <a:solidFill>
                <a:srgbClr val="FFFF00"/>
              </a:solidFill>
              <a:effectLst/>
              <a:uLnTx/>
              <a:uFillTx/>
              <a:latin typeface="Times New Roman" pitchFamily="18" charset="0"/>
              <a:ea typeface="+mj-ea"/>
              <a:cs typeface="Times New Roman" pitchFamily="18" charset="0"/>
            </a:endParaRPr>
          </a:p>
          <a:p>
            <a:pPr marR="0" lvl="0" indent="0" algn="ctr" defTabSz="914400" rtl="0" eaLnBrk="1" fontAlgn="base" latinLnBrk="0" hangingPunct="1">
              <a:spcBef>
                <a:spcPts val="0"/>
              </a:spcBef>
              <a:spcAft>
                <a:spcPct val="0"/>
              </a:spcAft>
              <a:buClrTx/>
              <a:buSzTx/>
              <a:buFontTx/>
              <a:buNone/>
              <a:tabLst/>
              <a:defRPr/>
            </a:pPr>
            <a:endParaRPr lang="es-VE" b="1" kern="0" dirty="0" smtClean="0">
              <a:latin typeface="Swis721 Lt BT" pitchFamily="34" charset="0"/>
              <a:ea typeface="+mj-ea"/>
              <a:cs typeface="+mj-cs"/>
            </a:endParaRPr>
          </a:p>
          <a:p>
            <a:pPr algn="ctr">
              <a:spcBef>
                <a:spcPts val="0"/>
              </a:spcBef>
              <a:buNone/>
            </a:pPr>
            <a:r>
              <a:rPr lang="es-ES" sz="2800" b="1" dirty="0" smtClean="0">
                <a:solidFill>
                  <a:srgbClr val="000000"/>
                </a:solidFill>
                <a:latin typeface="Swis721 Lt BT" pitchFamily="34" charset="0"/>
              </a:rPr>
              <a:t>“…para que conozcáis y creáis que el Padre está en mí,</a:t>
            </a:r>
          </a:p>
          <a:p>
            <a:pPr algn="ctr">
              <a:spcBef>
                <a:spcPts val="0"/>
              </a:spcBef>
              <a:buNone/>
            </a:pPr>
            <a:r>
              <a:rPr lang="es-ES" sz="2800" b="1" dirty="0" smtClean="0">
                <a:solidFill>
                  <a:srgbClr val="000000"/>
                </a:solidFill>
                <a:latin typeface="Swis721 Lt BT" pitchFamily="34" charset="0"/>
              </a:rPr>
              <a:t>y yo en el Padre.” – Juan 10:38</a:t>
            </a:r>
          </a:p>
          <a:p>
            <a:pPr marL="0" lvl="1" algn="ctr">
              <a:spcBef>
                <a:spcPts val="0"/>
              </a:spcBef>
              <a:buNone/>
            </a:pPr>
            <a:r>
              <a:rPr lang="es-VE" sz="1400" dirty="0" smtClean="0">
                <a:solidFill>
                  <a:srgbClr val="000000"/>
                </a:solidFill>
                <a:latin typeface="Swis721 Lt BT" pitchFamily="34" charset="0"/>
              </a:rPr>
              <a:t>Reina Valera Revisada (1960), (Estados Unidos de América: Sociedades Bíblicas Unidas) 1998.</a:t>
            </a:r>
          </a:p>
          <a:p>
            <a:pPr algn="ctr">
              <a:spcBef>
                <a:spcPts val="0"/>
              </a:spcBef>
              <a:buNone/>
            </a:pPr>
            <a:endParaRPr lang="es-ES" sz="2000" dirty="0" smtClean="0">
              <a:solidFill>
                <a:srgbClr val="000000"/>
              </a:solidFill>
              <a:latin typeface="Swis721 Lt BT" pitchFamily="34" charset="0"/>
            </a:endParaRPr>
          </a:p>
          <a:p>
            <a:pPr algn="ctr">
              <a:spcBef>
                <a:spcPts val="0"/>
              </a:spcBef>
              <a:buNone/>
            </a:pPr>
            <a:r>
              <a:rPr lang="es-ES" sz="2800" b="1" dirty="0" smtClean="0">
                <a:solidFill>
                  <a:srgbClr val="000000"/>
                </a:solidFill>
                <a:latin typeface="Swis721 Lt BT" pitchFamily="34" charset="0"/>
              </a:rPr>
              <a:t>“…a fin de que lleguen a saber y continúen sabiendo que el Padre está en unión conmigo y yo estoy en unión con el Padre.” – Juan 10:38</a:t>
            </a:r>
          </a:p>
          <a:p>
            <a:pPr lvl="0" algn="ctr">
              <a:spcBef>
                <a:spcPts val="0"/>
              </a:spcBef>
              <a:buNone/>
            </a:pPr>
            <a:r>
              <a:rPr lang="es-ES" sz="1400" kern="0" dirty="0" smtClean="0">
                <a:solidFill>
                  <a:srgbClr val="000000"/>
                </a:solidFill>
                <a:latin typeface="Swis721 Lt BT" pitchFamily="34" charset="0"/>
              </a:rPr>
              <a:t>Traducción del Nuevo Mundo de las Santas Escrituras, Biblia en línea (www.watchtower.org/s/biblia/index.htm)</a:t>
            </a:r>
          </a:p>
          <a:p>
            <a:pPr algn="ctr">
              <a:spcBef>
                <a:spcPts val="0"/>
              </a:spcBef>
              <a:buNone/>
            </a:pPr>
            <a:endParaRPr lang="es-ES" sz="2000" dirty="0" smtClean="0">
              <a:solidFill>
                <a:srgbClr val="000000"/>
              </a:solidFill>
              <a:latin typeface="Swis721 Lt BT" pitchFamily="34" charset="0"/>
            </a:endParaRPr>
          </a:p>
          <a:p>
            <a:pPr algn="ctr">
              <a:spcBef>
                <a:spcPts val="0"/>
              </a:spcBef>
              <a:buNone/>
            </a:pPr>
            <a:r>
              <a:rPr lang="es-ES" sz="2800" b="1" dirty="0" smtClean="0">
                <a:solidFill>
                  <a:srgbClr val="000000"/>
                </a:solidFill>
                <a:latin typeface="Swis721 Lt BT" pitchFamily="34" charset="0"/>
              </a:rPr>
              <a:t>“Yo y el Padre uno somos”. – Juan 10:30</a:t>
            </a:r>
          </a:p>
          <a:p>
            <a:pPr marL="0" lvl="1" algn="ctr">
              <a:spcBef>
                <a:spcPts val="0"/>
              </a:spcBef>
              <a:buNone/>
            </a:pPr>
            <a:r>
              <a:rPr lang="es-VE" sz="1400" dirty="0" smtClean="0">
                <a:solidFill>
                  <a:srgbClr val="000000"/>
                </a:solidFill>
                <a:latin typeface="Swis721 Lt BT" pitchFamily="34" charset="0"/>
              </a:rPr>
              <a:t>Reina Valera Revisada (1960), (Estados Unidos de América: Sociedades Bíblicas Unidas) 1998.</a:t>
            </a:r>
          </a:p>
          <a:p>
            <a:pPr algn="ctr">
              <a:spcBef>
                <a:spcPts val="0"/>
              </a:spcBef>
              <a:buNone/>
            </a:pPr>
            <a:endParaRPr lang="es-ES" sz="2000" dirty="0" smtClean="0">
              <a:solidFill>
                <a:srgbClr val="000000"/>
              </a:solidFill>
              <a:latin typeface="Swis721 Lt BT" pitchFamily="34" charset="0"/>
            </a:endParaRPr>
          </a:p>
          <a:p>
            <a:pPr algn="ctr">
              <a:spcBef>
                <a:spcPts val="0"/>
              </a:spcBef>
              <a:buNone/>
            </a:pPr>
            <a:r>
              <a:rPr lang="es-ES" sz="2800" b="1" dirty="0" smtClean="0">
                <a:solidFill>
                  <a:srgbClr val="000000"/>
                </a:solidFill>
                <a:latin typeface="Swis721 Lt BT" pitchFamily="34" charset="0"/>
              </a:rPr>
              <a:t>“Yo y el Padre somos uno.” – Juan 10:30</a:t>
            </a:r>
          </a:p>
          <a:p>
            <a:pPr lvl="0" algn="ctr">
              <a:spcBef>
                <a:spcPts val="0"/>
              </a:spcBef>
              <a:buNone/>
            </a:pPr>
            <a:r>
              <a:rPr lang="es-ES" sz="1400" kern="0" dirty="0" smtClean="0">
                <a:solidFill>
                  <a:srgbClr val="000000"/>
                </a:solidFill>
                <a:latin typeface="Swis721 Lt BT" pitchFamily="34" charset="0"/>
              </a:rPr>
              <a:t>Traducción del Nuevo Mundo de las Santas Escrituras, Biblia en línea (www.watchtower.org/s/biblia/index.htm)</a:t>
            </a:r>
            <a:endParaRPr lang="es-VE" sz="1400" kern="0" dirty="0" smtClean="0">
              <a:solidFill>
                <a:srgbClr val="000000"/>
              </a:solidFill>
              <a:latin typeface="Swis721 Lt BT" pitchFamily="34"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txBox="1">
            <a:spLocks noChangeArrowheads="1"/>
          </p:cNvSpPr>
          <p:nvPr/>
        </p:nvSpPr>
        <p:spPr>
          <a:xfrm>
            <a:off x="0" y="0"/>
            <a:ext cx="9144000" cy="6858000"/>
          </a:xfrm>
          <a:prstGeom prst="rect">
            <a:avLst/>
          </a:prstGeom>
          <a:noFill/>
          <a:ln/>
          <a:effectLst>
            <a:outerShdw dist="53882" dir="2700000" algn="ctr" rotWithShape="0">
              <a:srgbClr val="000000"/>
            </a:outerShdw>
          </a:effectLst>
        </p:spPr>
        <p:txBody>
          <a:bodyPr anchor="ctr"/>
          <a:lstStyle/>
          <a:p>
            <a:pPr marR="0" lvl="0" indent="0" algn="ctr" defTabSz="914400" rtl="0" eaLnBrk="1" fontAlgn="base" latinLnBrk="0" hangingPunct="1">
              <a:spcBef>
                <a:spcPts val="0"/>
              </a:spcBef>
              <a:spcAft>
                <a:spcPct val="0"/>
              </a:spcAft>
              <a:buClrTx/>
              <a:buSzTx/>
              <a:buFontTx/>
              <a:buNone/>
              <a:tabLst/>
              <a:defRPr/>
            </a:pPr>
            <a:r>
              <a:rPr kumimoji="0" lang="es-VE" sz="4400" b="1" i="1" u="none" strike="noStrike" kern="0" cap="none" spc="0" normalizeH="0" baseline="0" noProof="0" dirty="0" smtClean="0">
                <a:ln>
                  <a:noFill/>
                </a:ln>
                <a:solidFill>
                  <a:srgbClr val="FFFF00"/>
                </a:solidFill>
                <a:effectLst/>
                <a:uLnTx/>
                <a:uFillTx/>
                <a:latin typeface="Times New Roman" pitchFamily="18" charset="0"/>
                <a:ea typeface="+mj-ea"/>
                <a:cs typeface="Times New Roman" pitchFamily="18" charset="0"/>
              </a:rPr>
              <a:t>¿Qué</a:t>
            </a:r>
            <a:r>
              <a:rPr kumimoji="0" lang="es-VE" sz="4400" b="1" i="1" u="none" strike="noStrike" kern="0" cap="none" spc="0" normalizeH="0" noProof="0" dirty="0" smtClean="0">
                <a:ln>
                  <a:noFill/>
                </a:ln>
                <a:solidFill>
                  <a:srgbClr val="FFFF00"/>
                </a:solidFill>
                <a:effectLst/>
                <a:uLnTx/>
                <a:uFillTx/>
                <a:latin typeface="Times New Roman" pitchFamily="18" charset="0"/>
                <a:ea typeface="+mj-ea"/>
                <a:cs typeface="Times New Roman" pitchFamily="18" charset="0"/>
              </a:rPr>
              <a:t> de Juan 10 y la abierta</a:t>
            </a:r>
          </a:p>
          <a:p>
            <a:pPr marR="0" lvl="0" indent="0" algn="ctr" defTabSz="914400" rtl="0" eaLnBrk="1" fontAlgn="base" latinLnBrk="0" hangingPunct="1">
              <a:spcBef>
                <a:spcPts val="0"/>
              </a:spcBef>
              <a:spcAft>
                <a:spcPct val="0"/>
              </a:spcAft>
              <a:buClrTx/>
              <a:buSzTx/>
              <a:buFontTx/>
              <a:buNone/>
              <a:tabLst/>
              <a:defRPr/>
            </a:pPr>
            <a:r>
              <a:rPr kumimoji="0" lang="es-VE" sz="4400" b="1" i="1" u="none" strike="noStrike" kern="0" cap="none" spc="0" normalizeH="0" baseline="0" noProof="0" dirty="0" smtClean="0">
                <a:ln>
                  <a:noFill/>
                </a:ln>
                <a:solidFill>
                  <a:srgbClr val="FFFF00"/>
                </a:solidFill>
                <a:effectLst/>
                <a:uLnTx/>
                <a:uFillTx/>
                <a:latin typeface="Times New Roman" pitchFamily="18" charset="0"/>
                <a:ea typeface="+mj-ea"/>
                <a:cs typeface="Times New Roman" pitchFamily="18" charset="0"/>
              </a:rPr>
              <a:t>identificación de Cristo con Dios</a:t>
            </a:r>
            <a:r>
              <a:rPr lang="es-VE" sz="4400" b="1" i="1" kern="0" dirty="0" smtClean="0">
                <a:latin typeface="Times New Roman" pitchFamily="18" charset="0"/>
                <a:ea typeface="+mj-ea"/>
                <a:cs typeface="Times New Roman" pitchFamily="18" charset="0"/>
              </a:rPr>
              <a:t>?</a:t>
            </a:r>
            <a:endParaRPr kumimoji="0" lang="es-VE" sz="4400" b="1" i="1" u="none" strike="noStrike" kern="0" cap="none" spc="0" normalizeH="0" noProof="0" dirty="0" smtClean="0">
              <a:ln>
                <a:noFill/>
              </a:ln>
              <a:solidFill>
                <a:srgbClr val="FFFF00"/>
              </a:solidFill>
              <a:effectLst/>
              <a:uLnTx/>
              <a:uFillTx/>
              <a:latin typeface="Times New Roman" pitchFamily="18" charset="0"/>
              <a:ea typeface="+mj-ea"/>
              <a:cs typeface="Times New Roman" pitchFamily="18" charset="0"/>
            </a:endParaRPr>
          </a:p>
          <a:p>
            <a:pPr marR="0" lvl="0" indent="0" algn="ctr" defTabSz="914400" rtl="0" eaLnBrk="1" fontAlgn="base" latinLnBrk="0" hangingPunct="1">
              <a:spcBef>
                <a:spcPts val="0"/>
              </a:spcBef>
              <a:spcAft>
                <a:spcPct val="0"/>
              </a:spcAft>
              <a:buClrTx/>
              <a:buSzTx/>
              <a:buFontTx/>
              <a:buNone/>
              <a:tabLst/>
              <a:defRPr/>
            </a:pPr>
            <a:endParaRPr lang="es-VE" b="1" kern="0" dirty="0" smtClean="0">
              <a:latin typeface="Swis721 Lt BT" pitchFamily="34" charset="0"/>
              <a:ea typeface="+mj-ea"/>
              <a:cs typeface="+mj-cs"/>
            </a:endParaRPr>
          </a:p>
          <a:p>
            <a:pPr algn="ctr">
              <a:spcBef>
                <a:spcPts val="0"/>
              </a:spcBef>
              <a:buNone/>
            </a:pPr>
            <a:r>
              <a:rPr lang="es-ES" sz="2800" b="1" dirty="0" smtClean="0">
                <a:latin typeface="Swis721 Lt BT" pitchFamily="34" charset="0"/>
              </a:rPr>
              <a:t>“…para que conozcáis y creáis que el Padre está en mí,</a:t>
            </a:r>
          </a:p>
          <a:p>
            <a:pPr algn="ctr">
              <a:spcBef>
                <a:spcPts val="0"/>
              </a:spcBef>
              <a:buNone/>
            </a:pPr>
            <a:r>
              <a:rPr lang="es-ES" sz="2800" b="1" dirty="0" smtClean="0">
                <a:latin typeface="Swis721 Lt BT" pitchFamily="34" charset="0"/>
              </a:rPr>
              <a:t>y yo en el Padre.” – Juan 10:38</a:t>
            </a:r>
          </a:p>
          <a:p>
            <a:pPr marL="0" lvl="1" algn="ctr">
              <a:spcBef>
                <a:spcPts val="0"/>
              </a:spcBef>
              <a:buNone/>
            </a:pPr>
            <a:r>
              <a:rPr lang="es-VE" sz="1400" dirty="0" smtClean="0">
                <a:latin typeface="Swis721 Lt BT" pitchFamily="34" charset="0"/>
              </a:rPr>
              <a:t>Reina Valera Revisada (1960), (Estados Unidos de América: Sociedades Bíblicas Unidas) 1998.</a:t>
            </a:r>
          </a:p>
          <a:p>
            <a:pPr algn="ctr">
              <a:spcBef>
                <a:spcPts val="0"/>
              </a:spcBef>
              <a:buNone/>
            </a:pPr>
            <a:endParaRPr lang="es-ES" sz="2000" dirty="0" smtClean="0">
              <a:solidFill>
                <a:srgbClr val="000000"/>
              </a:solidFill>
              <a:latin typeface="Swis721 Lt BT" pitchFamily="34" charset="0"/>
            </a:endParaRPr>
          </a:p>
          <a:p>
            <a:pPr algn="ctr">
              <a:spcBef>
                <a:spcPts val="0"/>
              </a:spcBef>
              <a:buNone/>
            </a:pPr>
            <a:r>
              <a:rPr lang="es-ES" sz="2800" b="1" dirty="0" smtClean="0">
                <a:solidFill>
                  <a:srgbClr val="000000"/>
                </a:solidFill>
                <a:latin typeface="Swis721 Lt BT" pitchFamily="34" charset="0"/>
              </a:rPr>
              <a:t>“…a fin de que lleguen a saber y continúen sabiendo que el Padre está en unión conmigo y yo estoy en unión con el Padre.” – Juan 10:38</a:t>
            </a:r>
          </a:p>
          <a:p>
            <a:pPr lvl="0" algn="ctr">
              <a:spcBef>
                <a:spcPts val="0"/>
              </a:spcBef>
              <a:buNone/>
            </a:pPr>
            <a:r>
              <a:rPr lang="es-ES" sz="1400" kern="0" dirty="0" smtClean="0">
                <a:solidFill>
                  <a:srgbClr val="000000"/>
                </a:solidFill>
                <a:latin typeface="Swis721 Lt BT" pitchFamily="34" charset="0"/>
              </a:rPr>
              <a:t>Traducción del Nuevo Mundo de las Santas Escrituras, Biblia en línea (www.watchtower.org/s/biblia/index.htm)</a:t>
            </a:r>
          </a:p>
          <a:p>
            <a:pPr algn="ctr">
              <a:spcBef>
                <a:spcPts val="0"/>
              </a:spcBef>
              <a:buNone/>
            </a:pPr>
            <a:endParaRPr lang="es-ES" sz="2000" dirty="0" smtClean="0">
              <a:solidFill>
                <a:srgbClr val="000000"/>
              </a:solidFill>
              <a:latin typeface="Swis721 Lt BT" pitchFamily="34" charset="0"/>
            </a:endParaRPr>
          </a:p>
          <a:p>
            <a:pPr algn="ctr">
              <a:spcBef>
                <a:spcPts val="0"/>
              </a:spcBef>
              <a:buNone/>
            </a:pPr>
            <a:r>
              <a:rPr lang="es-ES" sz="2800" b="1" dirty="0" smtClean="0">
                <a:solidFill>
                  <a:srgbClr val="000000"/>
                </a:solidFill>
                <a:latin typeface="Swis721 Lt BT" pitchFamily="34" charset="0"/>
              </a:rPr>
              <a:t>“Yo y el Padre uno somos”. – Juan 10:30</a:t>
            </a:r>
          </a:p>
          <a:p>
            <a:pPr marL="0" lvl="1" algn="ctr">
              <a:spcBef>
                <a:spcPts val="0"/>
              </a:spcBef>
              <a:buNone/>
            </a:pPr>
            <a:r>
              <a:rPr lang="es-VE" sz="1400" dirty="0" smtClean="0">
                <a:solidFill>
                  <a:srgbClr val="000000"/>
                </a:solidFill>
                <a:latin typeface="Swis721 Lt BT" pitchFamily="34" charset="0"/>
              </a:rPr>
              <a:t>Reina Valera Revisada (1960), (Estados Unidos de América: Sociedades Bíblicas Unidas) 1998.</a:t>
            </a:r>
          </a:p>
          <a:p>
            <a:pPr algn="ctr">
              <a:spcBef>
                <a:spcPts val="0"/>
              </a:spcBef>
              <a:buNone/>
            </a:pPr>
            <a:endParaRPr lang="es-ES" sz="2000" dirty="0" smtClean="0">
              <a:solidFill>
                <a:srgbClr val="000000"/>
              </a:solidFill>
              <a:latin typeface="Swis721 Lt BT" pitchFamily="34" charset="0"/>
            </a:endParaRPr>
          </a:p>
          <a:p>
            <a:pPr algn="ctr">
              <a:spcBef>
                <a:spcPts val="0"/>
              </a:spcBef>
              <a:buNone/>
            </a:pPr>
            <a:r>
              <a:rPr lang="es-ES" sz="2800" b="1" dirty="0" smtClean="0">
                <a:solidFill>
                  <a:srgbClr val="000000"/>
                </a:solidFill>
                <a:latin typeface="Swis721 Lt BT" pitchFamily="34" charset="0"/>
              </a:rPr>
              <a:t>“Yo y el Padre somos uno.” – Juan 10:30</a:t>
            </a:r>
          </a:p>
          <a:p>
            <a:pPr lvl="0" algn="ctr">
              <a:spcBef>
                <a:spcPts val="0"/>
              </a:spcBef>
              <a:buNone/>
            </a:pPr>
            <a:r>
              <a:rPr lang="es-ES" sz="1400" kern="0" dirty="0" smtClean="0">
                <a:solidFill>
                  <a:srgbClr val="000000"/>
                </a:solidFill>
                <a:latin typeface="Swis721 Lt BT" pitchFamily="34" charset="0"/>
              </a:rPr>
              <a:t>Traducción del Nuevo Mundo de las Santas Escrituras, Biblia en línea (www.watchtower.org/s/biblia/index.htm)</a:t>
            </a:r>
            <a:endParaRPr lang="es-VE" sz="1400" kern="0" dirty="0" smtClean="0">
              <a:solidFill>
                <a:srgbClr val="000000"/>
              </a:solidFill>
              <a:latin typeface="Swis721 Lt BT" pitchFamily="34"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txBox="1">
            <a:spLocks noChangeArrowheads="1"/>
          </p:cNvSpPr>
          <p:nvPr/>
        </p:nvSpPr>
        <p:spPr>
          <a:xfrm>
            <a:off x="0" y="0"/>
            <a:ext cx="9144000" cy="6858000"/>
          </a:xfrm>
          <a:prstGeom prst="rect">
            <a:avLst/>
          </a:prstGeom>
          <a:noFill/>
          <a:ln/>
          <a:effectLst>
            <a:outerShdw dist="53882" dir="2700000" algn="ctr" rotWithShape="0">
              <a:srgbClr val="000000"/>
            </a:outerShdw>
          </a:effectLst>
        </p:spPr>
        <p:txBody>
          <a:bodyPr anchor="ctr"/>
          <a:lstStyle/>
          <a:p>
            <a:pPr marR="0" lvl="0" indent="0" algn="ctr" defTabSz="914400" rtl="0" eaLnBrk="1" fontAlgn="base" latinLnBrk="0" hangingPunct="1">
              <a:spcBef>
                <a:spcPts val="0"/>
              </a:spcBef>
              <a:spcAft>
                <a:spcPct val="0"/>
              </a:spcAft>
              <a:buClrTx/>
              <a:buSzTx/>
              <a:buFontTx/>
              <a:buNone/>
              <a:tabLst/>
              <a:defRPr/>
            </a:pPr>
            <a:r>
              <a:rPr kumimoji="0" lang="es-VE" sz="4400" b="1" i="1" u="none" strike="noStrike" kern="0" cap="none" spc="0" normalizeH="0" baseline="0" noProof="0" dirty="0" smtClean="0">
                <a:ln>
                  <a:noFill/>
                </a:ln>
                <a:solidFill>
                  <a:srgbClr val="FFFF00"/>
                </a:solidFill>
                <a:effectLst/>
                <a:uLnTx/>
                <a:uFillTx/>
                <a:latin typeface="Times New Roman" pitchFamily="18" charset="0"/>
                <a:ea typeface="+mj-ea"/>
                <a:cs typeface="Times New Roman" pitchFamily="18" charset="0"/>
              </a:rPr>
              <a:t>¿Qué</a:t>
            </a:r>
            <a:r>
              <a:rPr kumimoji="0" lang="es-VE" sz="4400" b="1" i="1" u="none" strike="noStrike" kern="0" cap="none" spc="0" normalizeH="0" noProof="0" dirty="0" smtClean="0">
                <a:ln>
                  <a:noFill/>
                </a:ln>
                <a:solidFill>
                  <a:srgbClr val="FFFF00"/>
                </a:solidFill>
                <a:effectLst/>
                <a:uLnTx/>
                <a:uFillTx/>
                <a:latin typeface="Times New Roman" pitchFamily="18" charset="0"/>
                <a:ea typeface="+mj-ea"/>
                <a:cs typeface="Times New Roman" pitchFamily="18" charset="0"/>
              </a:rPr>
              <a:t> de Juan 10 y la abierta</a:t>
            </a:r>
          </a:p>
          <a:p>
            <a:pPr marR="0" lvl="0" indent="0" algn="ctr" defTabSz="914400" rtl="0" eaLnBrk="1" fontAlgn="base" latinLnBrk="0" hangingPunct="1">
              <a:spcBef>
                <a:spcPts val="0"/>
              </a:spcBef>
              <a:spcAft>
                <a:spcPct val="0"/>
              </a:spcAft>
              <a:buClrTx/>
              <a:buSzTx/>
              <a:buFontTx/>
              <a:buNone/>
              <a:tabLst/>
              <a:defRPr/>
            </a:pPr>
            <a:r>
              <a:rPr kumimoji="0" lang="es-VE" sz="4400" b="1" i="1" u="none" strike="noStrike" kern="0" cap="none" spc="0" normalizeH="0" baseline="0" noProof="0" dirty="0" smtClean="0">
                <a:ln>
                  <a:noFill/>
                </a:ln>
                <a:solidFill>
                  <a:srgbClr val="FFFF00"/>
                </a:solidFill>
                <a:effectLst/>
                <a:uLnTx/>
                <a:uFillTx/>
                <a:latin typeface="Times New Roman" pitchFamily="18" charset="0"/>
                <a:ea typeface="+mj-ea"/>
                <a:cs typeface="Times New Roman" pitchFamily="18" charset="0"/>
              </a:rPr>
              <a:t>identificación de Cristo con Dios</a:t>
            </a:r>
            <a:r>
              <a:rPr lang="es-VE" sz="4400" b="1" i="1" kern="0" dirty="0" smtClean="0">
                <a:latin typeface="Times New Roman" pitchFamily="18" charset="0"/>
                <a:ea typeface="+mj-ea"/>
                <a:cs typeface="Times New Roman" pitchFamily="18" charset="0"/>
              </a:rPr>
              <a:t>?</a:t>
            </a:r>
            <a:endParaRPr kumimoji="0" lang="es-VE" sz="4400" b="1" i="1" u="none" strike="noStrike" kern="0" cap="none" spc="0" normalizeH="0" noProof="0" dirty="0" smtClean="0">
              <a:ln>
                <a:noFill/>
              </a:ln>
              <a:solidFill>
                <a:srgbClr val="FFFF00"/>
              </a:solidFill>
              <a:effectLst/>
              <a:uLnTx/>
              <a:uFillTx/>
              <a:latin typeface="Times New Roman" pitchFamily="18" charset="0"/>
              <a:ea typeface="+mj-ea"/>
              <a:cs typeface="Times New Roman" pitchFamily="18" charset="0"/>
            </a:endParaRPr>
          </a:p>
          <a:p>
            <a:pPr marR="0" lvl="0" indent="0" algn="ctr" defTabSz="914400" rtl="0" eaLnBrk="1" fontAlgn="base" latinLnBrk="0" hangingPunct="1">
              <a:spcBef>
                <a:spcPts val="0"/>
              </a:spcBef>
              <a:spcAft>
                <a:spcPct val="0"/>
              </a:spcAft>
              <a:buClrTx/>
              <a:buSzTx/>
              <a:buFontTx/>
              <a:buNone/>
              <a:tabLst/>
              <a:defRPr/>
            </a:pPr>
            <a:endParaRPr lang="es-VE" b="1" kern="0" dirty="0" smtClean="0">
              <a:latin typeface="Swis721 Lt BT" pitchFamily="34" charset="0"/>
              <a:ea typeface="+mj-ea"/>
              <a:cs typeface="+mj-cs"/>
            </a:endParaRPr>
          </a:p>
          <a:p>
            <a:pPr algn="ctr">
              <a:spcBef>
                <a:spcPts val="0"/>
              </a:spcBef>
              <a:buNone/>
            </a:pPr>
            <a:r>
              <a:rPr lang="es-ES" sz="2800" b="1" dirty="0" smtClean="0">
                <a:latin typeface="Swis721 Lt BT" pitchFamily="34" charset="0"/>
              </a:rPr>
              <a:t>“…para que conozcáis y creáis que el Padre está en mí,</a:t>
            </a:r>
          </a:p>
          <a:p>
            <a:pPr algn="ctr">
              <a:spcBef>
                <a:spcPts val="0"/>
              </a:spcBef>
              <a:buNone/>
            </a:pPr>
            <a:r>
              <a:rPr lang="es-ES" sz="2800" b="1" dirty="0" smtClean="0">
                <a:latin typeface="Swis721 Lt BT" pitchFamily="34" charset="0"/>
              </a:rPr>
              <a:t>y yo en el Padre.” – Juan 10:38</a:t>
            </a:r>
          </a:p>
          <a:p>
            <a:pPr marL="0" lvl="1" algn="ctr">
              <a:spcBef>
                <a:spcPts val="0"/>
              </a:spcBef>
              <a:buNone/>
            </a:pPr>
            <a:r>
              <a:rPr lang="es-VE" sz="1400" dirty="0" smtClean="0">
                <a:latin typeface="Swis721 Lt BT" pitchFamily="34" charset="0"/>
              </a:rPr>
              <a:t>Reina Valera Revisada (1960), (Estados Unidos de América: Sociedades Bíblicas Unidas) 1998.</a:t>
            </a:r>
          </a:p>
          <a:p>
            <a:pPr algn="ctr">
              <a:spcBef>
                <a:spcPts val="0"/>
              </a:spcBef>
              <a:buNone/>
            </a:pPr>
            <a:endParaRPr lang="es-ES" sz="2000" dirty="0" smtClean="0">
              <a:latin typeface="Swis721 Lt BT" pitchFamily="34" charset="0"/>
            </a:endParaRPr>
          </a:p>
          <a:p>
            <a:pPr algn="ctr">
              <a:spcBef>
                <a:spcPts val="0"/>
              </a:spcBef>
              <a:buNone/>
            </a:pPr>
            <a:r>
              <a:rPr lang="es-ES" sz="2800" b="1" dirty="0" smtClean="0">
                <a:latin typeface="Swis721 Lt BT" pitchFamily="34" charset="0"/>
              </a:rPr>
              <a:t>“…a fin de que lleguen a saber y continúen sabiendo que el Padre está en unión conmigo y yo estoy en unión con el Padre.” – Juan 10:38</a:t>
            </a:r>
          </a:p>
          <a:p>
            <a:pPr lvl="0" algn="ctr">
              <a:spcBef>
                <a:spcPts val="0"/>
              </a:spcBef>
              <a:buNone/>
            </a:pPr>
            <a:r>
              <a:rPr lang="es-ES" sz="1400" kern="0" dirty="0" smtClean="0">
                <a:latin typeface="Swis721 Lt BT" pitchFamily="34" charset="0"/>
              </a:rPr>
              <a:t>Traducción del Nuevo Mundo de las Santas Escrituras, Biblia en línea (www.watchtower.org/s/biblia/index.htm)</a:t>
            </a:r>
          </a:p>
          <a:p>
            <a:pPr algn="ctr">
              <a:spcBef>
                <a:spcPts val="0"/>
              </a:spcBef>
              <a:buNone/>
            </a:pPr>
            <a:endParaRPr lang="es-ES" sz="2000" dirty="0" smtClean="0">
              <a:latin typeface="Swis721 Lt BT" pitchFamily="34" charset="0"/>
            </a:endParaRPr>
          </a:p>
          <a:p>
            <a:pPr algn="ctr">
              <a:spcBef>
                <a:spcPts val="0"/>
              </a:spcBef>
              <a:buNone/>
            </a:pPr>
            <a:r>
              <a:rPr lang="es-ES" sz="2800" b="1" dirty="0" smtClean="0">
                <a:solidFill>
                  <a:srgbClr val="000000"/>
                </a:solidFill>
                <a:latin typeface="Swis721 Lt BT" pitchFamily="34" charset="0"/>
              </a:rPr>
              <a:t>“Yo y el Padre uno somos”. – Juan 10:30</a:t>
            </a:r>
          </a:p>
          <a:p>
            <a:pPr marL="0" lvl="1" algn="ctr">
              <a:spcBef>
                <a:spcPts val="0"/>
              </a:spcBef>
              <a:buNone/>
            </a:pPr>
            <a:r>
              <a:rPr lang="es-VE" sz="1400" dirty="0" smtClean="0">
                <a:solidFill>
                  <a:srgbClr val="000000"/>
                </a:solidFill>
                <a:latin typeface="Swis721 Lt BT" pitchFamily="34" charset="0"/>
              </a:rPr>
              <a:t>Reina Valera Revisada (1960), (Estados Unidos de América: Sociedades Bíblicas Unidas) 1998.</a:t>
            </a:r>
          </a:p>
          <a:p>
            <a:pPr algn="ctr">
              <a:spcBef>
                <a:spcPts val="0"/>
              </a:spcBef>
              <a:buNone/>
            </a:pPr>
            <a:endParaRPr lang="es-ES" sz="2000" dirty="0" smtClean="0">
              <a:solidFill>
                <a:srgbClr val="000000"/>
              </a:solidFill>
              <a:latin typeface="Swis721 Lt BT" pitchFamily="34" charset="0"/>
            </a:endParaRPr>
          </a:p>
          <a:p>
            <a:pPr algn="ctr">
              <a:spcBef>
                <a:spcPts val="0"/>
              </a:spcBef>
              <a:buNone/>
            </a:pPr>
            <a:r>
              <a:rPr lang="es-ES" sz="2800" b="1" dirty="0" smtClean="0">
                <a:solidFill>
                  <a:srgbClr val="000000"/>
                </a:solidFill>
                <a:latin typeface="Swis721 Lt BT" pitchFamily="34" charset="0"/>
              </a:rPr>
              <a:t>“Yo y el Padre somos uno.” – Juan 10:30</a:t>
            </a:r>
          </a:p>
          <a:p>
            <a:pPr lvl="0" algn="ctr">
              <a:spcBef>
                <a:spcPts val="0"/>
              </a:spcBef>
              <a:buNone/>
            </a:pPr>
            <a:r>
              <a:rPr lang="es-ES" sz="1400" kern="0" dirty="0" smtClean="0">
                <a:solidFill>
                  <a:srgbClr val="000000"/>
                </a:solidFill>
                <a:latin typeface="Swis721 Lt BT" pitchFamily="34" charset="0"/>
              </a:rPr>
              <a:t>Traducción del Nuevo Mundo de las Santas Escrituras, Biblia en línea (www.watchtower.org/s/biblia/index.htm)</a:t>
            </a:r>
            <a:endParaRPr lang="es-VE" sz="1400" kern="0" dirty="0" smtClean="0">
              <a:solidFill>
                <a:srgbClr val="000000"/>
              </a:solidFill>
              <a:latin typeface="Swis721 Lt BT" pitchFamily="34"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txBox="1">
            <a:spLocks noChangeArrowheads="1"/>
          </p:cNvSpPr>
          <p:nvPr/>
        </p:nvSpPr>
        <p:spPr>
          <a:xfrm>
            <a:off x="0" y="0"/>
            <a:ext cx="9144000" cy="6858000"/>
          </a:xfrm>
          <a:prstGeom prst="rect">
            <a:avLst/>
          </a:prstGeom>
          <a:noFill/>
          <a:ln/>
          <a:effectLst>
            <a:outerShdw dist="53882" dir="2700000" algn="ctr" rotWithShape="0">
              <a:srgbClr val="000000"/>
            </a:outerShdw>
          </a:effectLst>
        </p:spPr>
        <p:txBody>
          <a:bodyPr anchor="ctr"/>
          <a:lstStyle/>
          <a:p>
            <a:pPr marR="0" lvl="0" indent="0" algn="ctr" defTabSz="914400" rtl="0" eaLnBrk="1" fontAlgn="base" latinLnBrk="0" hangingPunct="1">
              <a:spcBef>
                <a:spcPts val="0"/>
              </a:spcBef>
              <a:spcAft>
                <a:spcPct val="0"/>
              </a:spcAft>
              <a:buClrTx/>
              <a:buSzTx/>
              <a:buFontTx/>
              <a:buNone/>
              <a:tabLst/>
              <a:defRPr/>
            </a:pPr>
            <a:r>
              <a:rPr kumimoji="0" lang="es-VE" sz="4400" b="1" i="1" u="none" strike="noStrike" kern="0" cap="none" spc="0" normalizeH="0" baseline="0" noProof="0" dirty="0" smtClean="0">
                <a:ln>
                  <a:noFill/>
                </a:ln>
                <a:solidFill>
                  <a:srgbClr val="FFFF00"/>
                </a:solidFill>
                <a:effectLst/>
                <a:uLnTx/>
                <a:uFillTx/>
                <a:latin typeface="Times New Roman" pitchFamily="18" charset="0"/>
                <a:ea typeface="+mj-ea"/>
                <a:cs typeface="Times New Roman" pitchFamily="18" charset="0"/>
              </a:rPr>
              <a:t>¿Qué</a:t>
            </a:r>
            <a:r>
              <a:rPr kumimoji="0" lang="es-VE" sz="4400" b="1" i="1" u="none" strike="noStrike" kern="0" cap="none" spc="0" normalizeH="0" noProof="0" dirty="0" smtClean="0">
                <a:ln>
                  <a:noFill/>
                </a:ln>
                <a:solidFill>
                  <a:srgbClr val="FFFF00"/>
                </a:solidFill>
                <a:effectLst/>
                <a:uLnTx/>
                <a:uFillTx/>
                <a:latin typeface="Times New Roman" pitchFamily="18" charset="0"/>
                <a:ea typeface="+mj-ea"/>
                <a:cs typeface="Times New Roman" pitchFamily="18" charset="0"/>
              </a:rPr>
              <a:t> de Juan 10 y la abierta</a:t>
            </a:r>
          </a:p>
          <a:p>
            <a:pPr marR="0" lvl="0" indent="0" algn="ctr" defTabSz="914400" rtl="0" eaLnBrk="1" fontAlgn="base" latinLnBrk="0" hangingPunct="1">
              <a:spcBef>
                <a:spcPts val="0"/>
              </a:spcBef>
              <a:spcAft>
                <a:spcPct val="0"/>
              </a:spcAft>
              <a:buClrTx/>
              <a:buSzTx/>
              <a:buFontTx/>
              <a:buNone/>
              <a:tabLst/>
              <a:defRPr/>
            </a:pPr>
            <a:r>
              <a:rPr kumimoji="0" lang="es-VE" sz="4400" b="1" i="1" u="none" strike="noStrike" kern="0" cap="none" spc="0" normalizeH="0" baseline="0" noProof="0" dirty="0" smtClean="0">
                <a:ln>
                  <a:noFill/>
                </a:ln>
                <a:solidFill>
                  <a:srgbClr val="FFFF00"/>
                </a:solidFill>
                <a:effectLst/>
                <a:uLnTx/>
                <a:uFillTx/>
                <a:latin typeface="Times New Roman" pitchFamily="18" charset="0"/>
                <a:ea typeface="+mj-ea"/>
                <a:cs typeface="Times New Roman" pitchFamily="18" charset="0"/>
              </a:rPr>
              <a:t>identificación de Cristo con Dios</a:t>
            </a:r>
            <a:r>
              <a:rPr lang="es-VE" sz="4400" b="1" i="1" kern="0" dirty="0" smtClean="0">
                <a:latin typeface="Times New Roman" pitchFamily="18" charset="0"/>
                <a:ea typeface="+mj-ea"/>
                <a:cs typeface="Times New Roman" pitchFamily="18" charset="0"/>
              </a:rPr>
              <a:t>?</a:t>
            </a:r>
            <a:endParaRPr kumimoji="0" lang="es-VE" sz="4400" b="1" i="1" u="none" strike="noStrike" kern="0" cap="none" spc="0" normalizeH="0" noProof="0" dirty="0" smtClean="0">
              <a:ln>
                <a:noFill/>
              </a:ln>
              <a:solidFill>
                <a:srgbClr val="FFFF00"/>
              </a:solidFill>
              <a:effectLst/>
              <a:uLnTx/>
              <a:uFillTx/>
              <a:latin typeface="Times New Roman" pitchFamily="18" charset="0"/>
              <a:ea typeface="+mj-ea"/>
              <a:cs typeface="Times New Roman" pitchFamily="18" charset="0"/>
            </a:endParaRPr>
          </a:p>
          <a:p>
            <a:pPr marR="0" lvl="0" indent="0" algn="ctr" defTabSz="914400" rtl="0" eaLnBrk="1" fontAlgn="base" latinLnBrk="0" hangingPunct="1">
              <a:spcBef>
                <a:spcPts val="0"/>
              </a:spcBef>
              <a:spcAft>
                <a:spcPct val="0"/>
              </a:spcAft>
              <a:buClrTx/>
              <a:buSzTx/>
              <a:buFontTx/>
              <a:buNone/>
              <a:tabLst/>
              <a:defRPr/>
            </a:pPr>
            <a:endParaRPr lang="es-VE" b="1" kern="0" dirty="0" smtClean="0">
              <a:latin typeface="Swis721 Lt BT" pitchFamily="34" charset="0"/>
              <a:ea typeface="+mj-ea"/>
              <a:cs typeface="+mj-cs"/>
            </a:endParaRPr>
          </a:p>
          <a:p>
            <a:pPr algn="ctr">
              <a:spcBef>
                <a:spcPts val="0"/>
              </a:spcBef>
              <a:buNone/>
            </a:pPr>
            <a:r>
              <a:rPr lang="es-ES" sz="2800" b="1" dirty="0" smtClean="0">
                <a:latin typeface="Swis721 Lt BT" pitchFamily="34" charset="0"/>
              </a:rPr>
              <a:t>“…para que conozcáis y creáis que el Padre está en mí,</a:t>
            </a:r>
          </a:p>
          <a:p>
            <a:pPr algn="ctr">
              <a:spcBef>
                <a:spcPts val="0"/>
              </a:spcBef>
              <a:buNone/>
            </a:pPr>
            <a:r>
              <a:rPr lang="es-ES" sz="2800" b="1" dirty="0" smtClean="0">
                <a:latin typeface="Swis721 Lt BT" pitchFamily="34" charset="0"/>
              </a:rPr>
              <a:t>y yo en el Padre.” – Juan 10:38</a:t>
            </a:r>
          </a:p>
          <a:p>
            <a:pPr marL="0" lvl="1" algn="ctr">
              <a:spcBef>
                <a:spcPts val="0"/>
              </a:spcBef>
              <a:buNone/>
            </a:pPr>
            <a:r>
              <a:rPr lang="es-VE" sz="1400" dirty="0" smtClean="0">
                <a:latin typeface="Swis721 Lt BT" pitchFamily="34" charset="0"/>
              </a:rPr>
              <a:t>Reina Valera Revisada (1960), (Estados Unidos de América: Sociedades Bíblicas Unidas) 1998.</a:t>
            </a:r>
          </a:p>
          <a:p>
            <a:pPr algn="ctr">
              <a:spcBef>
                <a:spcPts val="0"/>
              </a:spcBef>
              <a:buNone/>
            </a:pPr>
            <a:endParaRPr lang="es-ES" sz="2000" dirty="0" smtClean="0">
              <a:latin typeface="Swis721 Lt BT" pitchFamily="34" charset="0"/>
            </a:endParaRPr>
          </a:p>
          <a:p>
            <a:pPr algn="ctr">
              <a:spcBef>
                <a:spcPts val="0"/>
              </a:spcBef>
              <a:buNone/>
            </a:pPr>
            <a:r>
              <a:rPr lang="es-ES" sz="2800" b="1" dirty="0" smtClean="0">
                <a:latin typeface="Swis721 Lt BT" pitchFamily="34" charset="0"/>
              </a:rPr>
              <a:t>“…a fin de que lleguen a saber y continúen sabiendo que el Padre está en unión conmigo y yo estoy en unión con el Padre.” – Juan 10:38</a:t>
            </a:r>
          </a:p>
          <a:p>
            <a:pPr lvl="0" algn="ctr">
              <a:spcBef>
                <a:spcPts val="0"/>
              </a:spcBef>
              <a:buNone/>
            </a:pPr>
            <a:r>
              <a:rPr lang="es-ES" sz="1400" kern="0" dirty="0" smtClean="0">
                <a:latin typeface="Swis721 Lt BT" pitchFamily="34" charset="0"/>
              </a:rPr>
              <a:t>Traducción del Nuevo Mundo de las Santas Escrituras, Biblia en línea (www.watchtower.org/s/biblia/index.htm)</a:t>
            </a:r>
          </a:p>
          <a:p>
            <a:pPr algn="ctr">
              <a:spcBef>
                <a:spcPts val="0"/>
              </a:spcBef>
              <a:buNone/>
            </a:pPr>
            <a:endParaRPr lang="es-ES" sz="2000" dirty="0" smtClean="0">
              <a:latin typeface="Swis721 Lt BT" pitchFamily="34" charset="0"/>
            </a:endParaRPr>
          </a:p>
          <a:p>
            <a:pPr algn="ctr">
              <a:spcBef>
                <a:spcPts val="0"/>
              </a:spcBef>
              <a:buNone/>
            </a:pPr>
            <a:r>
              <a:rPr lang="es-ES" sz="2800" b="1" dirty="0" smtClean="0">
                <a:latin typeface="Swis721 Lt BT" pitchFamily="34" charset="0"/>
              </a:rPr>
              <a:t>“Yo y el Padre uno somos”. – Juan 10:30</a:t>
            </a:r>
          </a:p>
          <a:p>
            <a:pPr marL="0" lvl="1" algn="ctr">
              <a:spcBef>
                <a:spcPts val="0"/>
              </a:spcBef>
              <a:buNone/>
            </a:pPr>
            <a:r>
              <a:rPr lang="es-VE" sz="1400" dirty="0" smtClean="0">
                <a:latin typeface="Swis721 Lt BT" pitchFamily="34" charset="0"/>
              </a:rPr>
              <a:t>Reina Valera Revisada (1960), (Estados Unidos de América: Sociedades Bíblicas Unidas) 1998.</a:t>
            </a:r>
          </a:p>
          <a:p>
            <a:pPr algn="ctr">
              <a:spcBef>
                <a:spcPts val="0"/>
              </a:spcBef>
              <a:buNone/>
            </a:pPr>
            <a:endParaRPr lang="es-ES" sz="2000" dirty="0" smtClean="0">
              <a:latin typeface="Swis721 Lt BT" pitchFamily="34" charset="0"/>
            </a:endParaRPr>
          </a:p>
          <a:p>
            <a:pPr algn="ctr">
              <a:spcBef>
                <a:spcPts val="0"/>
              </a:spcBef>
              <a:buNone/>
            </a:pPr>
            <a:r>
              <a:rPr lang="es-ES" sz="2800" b="1" dirty="0" smtClean="0">
                <a:solidFill>
                  <a:srgbClr val="000000"/>
                </a:solidFill>
                <a:latin typeface="Swis721 Lt BT" pitchFamily="34" charset="0"/>
              </a:rPr>
              <a:t>“Yo y el Padre somos uno.” – Juan 10:30</a:t>
            </a:r>
          </a:p>
          <a:p>
            <a:pPr lvl="0" algn="ctr">
              <a:spcBef>
                <a:spcPts val="0"/>
              </a:spcBef>
              <a:buNone/>
            </a:pPr>
            <a:r>
              <a:rPr lang="es-ES" sz="1400" kern="0" dirty="0" smtClean="0">
                <a:solidFill>
                  <a:srgbClr val="000000"/>
                </a:solidFill>
                <a:latin typeface="Swis721 Lt BT" pitchFamily="34" charset="0"/>
              </a:rPr>
              <a:t>Traducción del Nuevo Mundo de las Santas Escrituras, Biblia en línea (www.watchtower.org/s/biblia/index.htm)</a:t>
            </a:r>
            <a:endParaRPr lang="es-VE" sz="1400" kern="0" dirty="0" smtClean="0">
              <a:solidFill>
                <a:srgbClr val="000000"/>
              </a:solidFill>
              <a:latin typeface="Swis721 Lt BT" pitchFamily="34"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txBox="1">
            <a:spLocks noChangeArrowheads="1"/>
          </p:cNvSpPr>
          <p:nvPr/>
        </p:nvSpPr>
        <p:spPr>
          <a:xfrm>
            <a:off x="0" y="0"/>
            <a:ext cx="9144000" cy="6858000"/>
          </a:xfrm>
          <a:prstGeom prst="rect">
            <a:avLst/>
          </a:prstGeom>
          <a:noFill/>
          <a:ln/>
          <a:effectLst>
            <a:outerShdw dist="53882" dir="2700000" algn="ctr" rotWithShape="0">
              <a:srgbClr val="000000"/>
            </a:outerShdw>
          </a:effectLst>
        </p:spPr>
        <p:txBody>
          <a:bodyPr anchor="ctr"/>
          <a:lstStyle/>
          <a:p>
            <a:pPr marR="0" lvl="0" indent="0" algn="ctr" defTabSz="914400" rtl="0" eaLnBrk="1" fontAlgn="base" latinLnBrk="0" hangingPunct="1">
              <a:spcBef>
                <a:spcPts val="0"/>
              </a:spcBef>
              <a:spcAft>
                <a:spcPct val="0"/>
              </a:spcAft>
              <a:buClrTx/>
              <a:buSzTx/>
              <a:buFontTx/>
              <a:buNone/>
              <a:tabLst/>
              <a:defRPr/>
            </a:pPr>
            <a:r>
              <a:rPr kumimoji="0" lang="es-VE" sz="4400" b="1" i="1" u="none" strike="noStrike" kern="0" cap="none" spc="0" normalizeH="0" baseline="0" noProof="0" dirty="0" smtClean="0">
                <a:ln>
                  <a:noFill/>
                </a:ln>
                <a:solidFill>
                  <a:srgbClr val="FFFF00"/>
                </a:solidFill>
                <a:effectLst/>
                <a:uLnTx/>
                <a:uFillTx/>
                <a:latin typeface="Times New Roman" pitchFamily="18" charset="0"/>
                <a:ea typeface="+mj-ea"/>
                <a:cs typeface="Times New Roman" pitchFamily="18" charset="0"/>
              </a:rPr>
              <a:t>¿Qué</a:t>
            </a:r>
            <a:r>
              <a:rPr kumimoji="0" lang="es-VE" sz="4400" b="1" i="1" u="none" strike="noStrike" kern="0" cap="none" spc="0" normalizeH="0" noProof="0" dirty="0" smtClean="0">
                <a:ln>
                  <a:noFill/>
                </a:ln>
                <a:solidFill>
                  <a:srgbClr val="FFFF00"/>
                </a:solidFill>
                <a:effectLst/>
                <a:uLnTx/>
                <a:uFillTx/>
                <a:latin typeface="Times New Roman" pitchFamily="18" charset="0"/>
                <a:ea typeface="+mj-ea"/>
                <a:cs typeface="Times New Roman" pitchFamily="18" charset="0"/>
              </a:rPr>
              <a:t> de Juan 10 y la abierta</a:t>
            </a:r>
          </a:p>
          <a:p>
            <a:pPr marR="0" lvl="0" indent="0" algn="ctr" defTabSz="914400" rtl="0" eaLnBrk="1" fontAlgn="base" latinLnBrk="0" hangingPunct="1">
              <a:spcBef>
                <a:spcPts val="0"/>
              </a:spcBef>
              <a:spcAft>
                <a:spcPct val="0"/>
              </a:spcAft>
              <a:buClrTx/>
              <a:buSzTx/>
              <a:buFontTx/>
              <a:buNone/>
              <a:tabLst/>
              <a:defRPr/>
            </a:pPr>
            <a:r>
              <a:rPr kumimoji="0" lang="es-VE" sz="4400" b="1" i="1" u="none" strike="noStrike" kern="0" cap="none" spc="0" normalizeH="0" baseline="0" noProof="0" dirty="0" smtClean="0">
                <a:ln>
                  <a:noFill/>
                </a:ln>
                <a:solidFill>
                  <a:srgbClr val="FFFF00"/>
                </a:solidFill>
                <a:effectLst/>
                <a:uLnTx/>
                <a:uFillTx/>
                <a:latin typeface="Times New Roman" pitchFamily="18" charset="0"/>
                <a:ea typeface="+mj-ea"/>
                <a:cs typeface="Times New Roman" pitchFamily="18" charset="0"/>
              </a:rPr>
              <a:t>identificación de Cristo con Dios</a:t>
            </a:r>
            <a:r>
              <a:rPr lang="es-VE" sz="4400" b="1" i="1" kern="0" dirty="0" smtClean="0">
                <a:latin typeface="Times New Roman" pitchFamily="18" charset="0"/>
                <a:ea typeface="+mj-ea"/>
                <a:cs typeface="Times New Roman" pitchFamily="18" charset="0"/>
              </a:rPr>
              <a:t>?</a:t>
            </a:r>
            <a:endParaRPr kumimoji="0" lang="es-VE" sz="4400" b="1" i="1" u="none" strike="noStrike" kern="0" cap="none" spc="0" normalizeH="0" noProof="0" dirty="0" smtClean="0">
              <a:ln>
                <a:noFill/>
              </a:ln>
              <a:solidFill>
                <a:srgbClr val="FFFF00"/>
              </a:solidFill>
              <a:effectLst/>
              <a:uLnTx/>
              <a:uFillTx/>
              <a:latin typeface="Times New Roman" pitchFamily="18" charset="0"/>
              <a:ea typeface="+mj-ea"/>
              <a:cs typeface="Times New Roman" pitchFamily="18" charset="0"/>
            </a:endParaRPr>
          </a:p>
          <a:p>
            <a:pPr marR="0" lvl="0" indent="0" algn="ctr" defTabSz="914400" rtl="0" eaLnBrk="1" fontAlgn="base" latinLnBrk="0" hangingPunct="1">
              <a:spcBef>
                <a:spcPts val="0"/>
              </a:spcBef>
              <a:spcAft>
                <a:spcPct val="0"/>
              </a:spcAft>
              <a:buClrTx/>
              <a:buSzTx/>
              <a:buFontTx/>
              <a:buNone/>
              <a:tabLst/>
              <a:defRPr/>
            </a:pPr>
            <a:endParaRPr lang="es-VE" b="1" kern="0" dirty="0" smtClean="0">
              <a:latin typeface="Swis721 Lt BT" pitchFamily="34" charset="0"/>
              <a:ea typeface="+mj-ea"/>
              <a:cs typeface="+mj-cs"/>
            </a:endParaRPr>
          </a:p>
          <a:p>
            <a:pPr algn="ctr">
              <a:spcBef>
                <a:spcPts val="0"/>
              </a:spcBef>
              <a:buNone/>
            </a:pPr>
            <a:r>
              <a:rPr lang="es-ES" sz="2800" b="1" dirty="0" smtClean="0">
                <a:latin typeface="Swis721 Lt BT" pitchFamily="34" charset="0"/>
              </a:rPr>
              <a:t>“…para que conozcáis y creáis que el Padre está en mí,</a:t>
            </a:r>
          </a:p>
          <a:p>
            <a:pPr algn="ctr">
              <a:spcBef>
                <a:spcPts val="0"/>
              </a:spcBef>
              <a:buNone/>
            </a:pPr>
            <a:r>
              <a:rPr lang="es-ES" sz="2800" b="1" dirty="0" smtClean="0">
                <a:latin typeface="Swis721 Lt BT" pitchFamily="34" charset="0"/>
              </a:rPr>
              <a:t>y yo en el Padre.” – Juan 10:38</a:t>
            </a:r>
          </a:p>
          <a:p>
            <a:pPr marL="0" lvl="1" algn="ctr">
              <a:spcBef>
                <a:spcPts val="0"/>
              </a:spcBef>
              <a:buNone/>
            </a:pPr>
            <a:r>
              <a:rPr lang="es-VE" sz="1400" dirty="0" smtClean="0">
                <a:latin typeface="Swis721 Lt BT" pitchFamily="34" charset="0"/>
              </a:rPr>
              <a:t>Reina Valera Revisada (1960), (Estados Unidos de América: Sociedades Bíblicas Unidas) 1998.</a:t>
            </a:r>
          </a:p>
          <a:p>
            <a:pPr algn="ctr">
              <a:spcBef>
                <a:spcPts val="0"/>
              </a:spcBef>
              <a:buNone/>
            </a:pPr>
            <a:endParaRPr lang="es-ES" sz="2000" dirty="0" smtClean="0">
              <a:latin typeface="Swis721 Lt BT" pitchFamily="34" charset="0"/>
            </a:endParaRPr>
          </a:p>
          <a:p>
            <a:pPr algn="ctr">
              <a:spcBef>
                <a:spcPts val="0"/>
              </a:spcBef>
              <a:buNone/>
            </a:pPr>
            <a:r>
              <a:rPr lang="es-ES" sz="2800" b="1" dirty="0" smtClean="0">
                <a:latin typeface="Swis721 Lt BT" pitchFamily="34" charset="0"/>
              </a:rPr>
              <a:t>“…a fin de que lleguen a saber y continúen sabiendo que el Padre está en unión conmigo y yo estoy en unión con el Padre.” – Juan 10:38</a:t>
            </a:r>
          </a:p>
          <a:p>
            <a:pPr lvl="0" algn="ctr">
              <a:spcBef>
                <a:spcPts val="0"/>
              </a:spcBef>
              <a:buNone/>
            </a:pPr>
            <a:r>
              <a:rPr lang="es-ES" sz="1400" kern="0" dirty="0" smtClean="0">
                <a:latin typeface="Swis721 Lt BT" pitchFamily="34" charset="0"/>
              </a:rPr>
              <a:t>Traducción del Nuevo Mundo de las Santas Escrituras, Biblia en línea (www.watchtower.org/s/biblia/index.htm)</a:t>
            </a:r>
          </a:p>
          <a:p>
            <a:pPr algn="ctr">
              <a:spcBef>
                <a:spcPts val="0"/>
              </a:spcBef>
              <a:buNone/>
            </a:pPr>
            <a:endParaRPr lang="es-ES" sz="2000" dirty="0" smtClean="0">
              <a:latin typeface="Swis721 Lt BT" pitchFamily="34" charset="0"/>
            </a:endParaRPr>
          </a:p>
          <a:p>
            <a:pPr algn="ctr">
              <a:spcBef>
                <a:spcPts val="0"/>
              </a:spcBef>
              <a:buNone/>
            </a:pPr>
            <a:r>
              <a:rPr lang="es-ES" sz="2800" b="1" dirty="0" smtClean="0">
                <a:latin typeface="Swis721 Lt BT" pitchFamily="34" charset="0"/>
              </a:rPr>
              <a:t>“Yo y el Padre uno somos”. – Juan 10:30</a:t>
            </a:r>
          </a:p>
          <a:p>
            <a:pPr marL="0" lvl="1" algn="ctr">
              <a:spcBef>
                <a:spcPts val="0"/>
              </a:spcBef>
              <a:buNone/>
            </a:pPr>
            <a:r>
              <a:rPr lang="es-VE" sz="1400" dirty="0" smtClean="0">
                <a:latin typeface="Swis721 Lt BT" pitchFamily="34" charset="0"/>
              </a:rPr>
              <a:t>Reina Valera Revisada (1960), (Estados Unidos de América: Sociedades Bíblicas Unidas) 1998.</a:t>
            </a:r>
          </a:p>
          <a:p>
            <a:pPr algn="ctr">
              <a:spcBef>
                <a:spcPts val="0"/>
              </a:spcBef>
              <a:buNone/>
            </a:pPr>
            <a:endParaRPr lang="es-ES" sz="2000" dirty="0" smtClean="0">
              <a:latin typeface="Swis721 Lt BT" pitchFamily="34" charset="0"/>
            </a:endParaRPr>
          </a:p>
          <a:p>
            <a:pPr algn="ctr">
              <a:spcBef>
                <a:spcPts val="0"/>
              </a:spcBef>
              <a:buNone/>
            </a:pPr>
            <a:r>
              <a:rPr lang="es-ES" sz="2800" b="1" dirty="0" smtClean="0">
                <a:latin typeface="Swis721 Lt BT" pitchFamily="34" charset="0"/>
              </a:rPr>
              <a:t>“Yo y el Padre somos uno.” – Juan 10:30</a:t>
            </a:r>
          </a:p>
          <a:p>
            <a:pPr lvl="0" algn="ctr">
              <a:spcBef>
                <a:spcPts val="0"/>
              </a:spcBef>
              <a:buNone/>
            </a:pPr>
            <a:r>
              <a:rPr lang="es-ES" sz="1400" kern="0" dirty="0" smtClean="0">
                <a:latin typeface="Swis721 Lt BT" pitchFamily="34" charset="0"/>
              </a:rPr>
              <a:t>Traducción del Nuevo Mundo de las Santas Escrituras, Biblia en línea (www.watchtower.org/s/biblia/index.htm)</a:t>
            </a:r>
            <a:endParaRPr lang="es-VE" sz="1400" kern="0" dirty="0" smtClean="0">
              <a:latin typeface="Swis721 Lt BT" pitchFamily="34"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98.JPG"/>
          <p:cNvPicPr>
            <a:picLocks noChangeAspect="1"/>
          </p:cNvPicPr>
          <p:nvPr/>
        </p:nvPicPr>
        <p:blipFill>
          <a:blip r:embed="rId3" cstate="print"/>
          <a:stretch>
            <a:fillRect/>
          </a:stretch>
        </p:blipFill>
        <p:spPr>
          <a:xfrm>
            <a:off x="0" y="10016"/>
            <a:ext cx="9144000" cy="6837967"/>
          </a:xfrm>
          <a:prstGeom prst="rect">
            <a:avLst/>
          </a:prstGeom>
        </p:spPr>
      </p:pic>
      <p:sp>
        <p:nvSpPr>
          <p:cNvPr id="4" name="Rectangle 3"/>
          <p:cNvSpPr/>
          <p:nvPr/>
        </p:nvSpPr>
        <p:spPr>
          <a:xfrm>
            <a:off x="5867400" y="6172200"/>
            <a:ext cx="3124200" cy="523220"/>
          </a:xfrm>
          <a:prstGeom prst="rect">
            <a:avLst/>
          </a:prstGeom>
        </p:spPr>
        <p:txBody>
          <a:bodyPr wrap="square">
            <a:spAutoFit/>
          </a:bodyPr>
          <a:lstStyle/>
          <a:p>
            <a:pPr>
              <a:buNone/>
            </a:pPr>
            <a:r>
              <a:rPr lang="es-MX" sz="1400" dirty="0" smtClean="0">
                <a:solidFill>
                  <a:schemeClr val="tx1"/>
                </a:solidFill>
                <a:latin typeface="Arial Narrow" pitchFamily="34" charset="0"/>
              </a:rPr>
              <a:t>Del folleto </a:t>
            </a:r>
            <a:r>
              <a:rPr lang="es-MX" sz="1400" i="1" dirty="0" smtClean="0">
                <a:solidFill>
                  <a:schemeClr val="tx1"/>
                </a:solidFill>
                <a:latin typeface="Arial Narrow" pitchFamily="34" charset="0"/>
              </a:rPr>
              <a:t>Los testigos de Jehová: ¿quiénes son y qué creen?</a:t>
            </a:r>
            <a:r>
              <a:rPr lang="es-MX" sz="1400" dirty="0" smtClean="0">
                <a:solidFill>
                  <a:schemeClr val="tx1"/>
                </a:solidFill>
                <a:latin typeface="Arial Narrow" pitchFamily="34" charset="0"/>
              </a:rPr>
              <a:t> editado en 2000</a:t>
            </a:r>
            <a:endParaRPr lang="en-US" sz="1400" dirty="0">
              <a:solidFill>
                <a:schemeClr val="tx1"/>
              </a:solidFill>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99.JPG"/>
          <p:cNvPicPr>
            <a:picLocks noChangeAspect="1"/>
          </p:cNvPicPr>
          <p:nvPr/>
        </p:nvPicPr>
        <p:blipFill>
          <a:blip r:embed="rId3" cstate="print"/>
          <a:stretch>
            <a:fillRect/>
          </a:stretch>
        </p:blipFill>
        <p:spPr>
          <a:xfrm>
            <a:off x="0" y="10016"/>
            <a:ext cx="9144000" cy="6837967"/>
          </a:xfrm>
          <a:prstGeom prst="rect">
            <a:avLst/>
          </a:prstGeom>
        </p:spPr>
      </p:pic>
      <p:sp>
        <p:nvSpPr>
          <p:cNvPr id="4" name="Rectangle 3"/>
          <p:cNvSpPr/>
          <p:nvPr/>
        </p:nvSpPr>
        <p:spPr>
          <a:xfrm>
            <a:off x="5867400" y="6400800"/>
            <a:ext cx="3124200" cy="307777"/>
          </a:xfrm>
          <a:prstGeom prst="rect">
            <a:avLst/>
          </a:prstGeom>
        </p:spPr>
        <p:txBody>
          <a:bodyPr wrap="square">
            <a:spAutoFit/>
          </a:bodyPr>
          <a:lstStyle/>
          <a:p>
            <a:pPr>
              <a:buNone/>
            </a:pPr>
            <a:r>
              <a:rPr lang="es-MX" sz="1400" dirty="0" smtClean="0">
                <a:solidFill>
                  <a:schemeClr val="tx1"/>
                </a:solidFill>
                <a:latin typeface="Arial Narrow" pitchFamily="34" charset="0"/>
              </a:rPr>
              <a:t>De </a:t>
            </a:r>
            <a:r>
              <a:rPr lang="es-MX" sz="1400" i="1" dirty="0" smtClean="0">
                <a:solidFill>
                  <a:schemeClr val="tx1"/>
                </a:solidFill>
                <a:latin typeface="Arial Narrow" pitchFamily="34" charset="0"/>
              </a:rPr>
              <a:t>La Atalaya </a:t>
            </a:r>
            <a:r>
              <a:rPr lang="es-MX" sz="1400" dirty="0" smtClean="0">
                <a:solidFill>
                  <a:schemeClr val="tx1"/>
                </a:solidFill>
                <a:latin typeface="Arial Narrow" pitchFamily="34" charset="0"/>
              </a:rPr>
              <a:t> del 15 de septiembre de 2005 </a:t>
            </a:r>
            <a:endParaRPr lang="en-US" sz="1400" dirty="0">
              <a:solidFill>
                <a:schemeClr val="tx1"/>
              </a:solidFill>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99.JPG"/>
          <p:cNvPicPr>
            <a:picLocks noChangeAspect="1"/>
          </p:cNvPicPr>
          <p:nvPr/>
        </p:nvPicPr>
        <p:blipFill>
          <a:blip r:embed="rId3" cstate="print"/>
          <a:stretch>
            <a:fillRect/>
          </a:stretch>
        </p:blipFill>
        <p:spPr>
          <a:xfrm>
            <a:off x="0" y="10016"/>
            <a:ext cx="9144000" cy="6837967"/>
          </a:xfrm>
          <a:prstGeom prst="rect">
            <a:avLst/>
          </a:prstGeom>
        </p:spPr>
      </p:pic>
      <p:sp>
        <p:nvSpPr>
          <p:cNvPr id="4" name="Rectangle 3"/>
          <p:cNvSpPr/>
          <p:nvPr/>
        </p:nvSpPr>
        <p:spPr>
          <a:xfrm>
            <a:off x="5867400" y="6400800"/>
            <a:ext cx="3124200" cy="307777"/>
          </a:xfrm>
          <a:prstGeom prst="rect">
            <a:avLst/>
          </a:prstGeom>
        </p:spPr>
        <p:txBody>
          <a:bodyPr wrap="square">
            <a:spAutoFit/>
          </a:bodyPr>
          <a:lstStyle/>
          <a:p>
            <a:pPr>
              <a:buNone/>
            </a:pPr>
            <a:r>
              <a:rPr lang="es-MX" sz="1400" dirty="0" smtClean="0">
                <a:solidFill>
                  <a:schemeClr val="tx1"/>
                </a:solidFill>
                <a:latin typeface="Arial Narrow" pitchFamily="34" charset="0"/>
              </a:rPr>
              <a:t>De </a:t>
            </a:r>
            <a:r>
              <a:rPr lang="es-MX" sz="1400" i="1" dirty="0" smtClean="0">
                <a:solidFill>
                  <a:schemeClr val="tx1"/>
                </a:solidFill>
                <a:latin typeface="Arial Narrow" pitchFamily="34" charset="0"/>
              </a:rPr>
              <a:t>La Atalaya </a:t>
            </a:r>
            <a:r>
              <a:rPr lang="es-MX" sz="1400" dirty="0" smtClean="0">
                <a:solidFill>
                  <a:schemeClr val="tx1"/>
                </a:solidFill>
                <a:latin typeface="Arial Narrow" pitchFamily="34" charset="0"/>
              </a:rPr>
              <a:t> del 15 de septiembre de 2005 </a:t>
            </a:r>
            <a:endParaRPr lang="en-US" sz="1400" dirty="0">
              <a:solidFill>
                <a:schemeClr val="tx1"/>
              </a:solidFill>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99.JPG"/>
          <p:cNvPicPr>
            <a:picLocks noChangeAspect="1"/>
          </p:cNvPicPr>
          <p:nvPr/>
        </p:nvPicPr>
        <p:blipFill>
          <a:blip r:embed="rId3" cstate="print"/>
          <a:stretch>
            <a:fillRect/>
          </a:stretch>
        </p:blipFill>
        <p:spPr>
          <a:xfrm>
            <a:off x="0" y="10016"/>
            <a:ext cx="9144000" cy="6837967"/>
          </a:xfrm>
          <a:prstGeom prst="rect">
            <a:avLst/>
          </a:prstGeom>
        </p:spPr>
      </p:pic>
      <p:sp>
        <p:nvSpPr>
          <p:cNvPr id="4" name="Rectangle 3"/>
          <p:cNvSpPr/>
          <p:nvPr/>
        </p:nvSpPr>
        <p:spPr>
          <a:xfrm>
            <a:off x="5867400" y="6400800"/>
            <a:ext cx="3124200" cy="307777"/>
          </a:xfrm>
          <a:prstGeom prst="rect">
            <a:avLst/>
          </a:prstGeom>
        </p:spPr>
        <p:txBody>
          <a:bodyPr wrap="square">
            <a:spAutoFit/>
          </a:bodyPr>
          <a:lstStyle/>
          <a:p>
            <a:pPr>
              <a:buNone/>
            </a:pPr>
            <a:r>
              <a:rPr lang="es-MX" sz="1400" dirty="0" smtClean="0">
                <a:solidFill>
                  <a:schemeClr val="tx1"/>
                </a:solidFill>
                <a:latin typeface="Arial Narrow" pitchFamily="34" charset="0"/>
              </a:rPr>
              <a:t>De </a:t>
            </a:r>
            <a:r>
              <a:rPr lang="es-MX" sz="1400" i="1" dirty="0" smtClean="0">
                <a:solidFill>
                  <a:schemeClr val="tx1"/>
                </a:solidFill>
                <a:latin typeface="Arial Narrow" pitchFamily="34" charset="0"/>
              </a:rPr>
              <a:t>La Atalaya </a:t>
            </a:r>
            <a:r>
              <a:rPr lang="es-MX" sz="1400" dirty="0" smtClean="0">
                <a:solidFill>
                  <a:schemeClr val="tx1"/>
                </a:solidFill>
                <a:latin typeface="Arial Narrow" pitchFamily="34" charset="0"/>
              </a:rPr>
              <a:t> del 15 de septiembre de 2005 </a:t>
            </a:r>
            <a:endParaRPr lang="en-US" sz="1400" dirty="0">
              <a:solidFill>
                <a:schemeClr val="tx1"/>
              </a:solidFill>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100.JPG"/>
          <p:cNvPicPr>
            <a:picLocks noChangeAspect="1"/>
          </p:cNvPicPr>
          <p:nvPr/>
        </p:nvPicPr>
        <p:blipFill>
          <a:blip r:embed="rId3" cstate="print"/>
          <a:stretch>
            <a:fillRect/>
          </a:stretch>
        </p:blipFill>
        <p:spPr>
          <a:xfrm>
            <a:off x="0" y="10016"/>
            <a:ext cx="9144000" cy="6837967"/>
          </a:xfrm>
          <a:prstGeom prst="rect">
            <a:avLst/>
          </a:prstGeom>
        </p:spPr>
      </p:pic>
      <p:sp>
        <p:nvSpPr>
          <p:cNvPr id="4" name="Rectangle 3"/>
          <p:cNvSpPr/>
          <p:nvPr/>
        </p:nvSpPr>
        <p:spPr>
          <a:xfrm>
            <a:off x="5867400" y="6400800"/>
            <a:ext cx="3124200" cy="307777"/>
          </a:xfrm>
          <a:prstGeom prst="rect">
            <a:avLst/>
          </a:prstGeom>
        </p:spPr>
        <p:txBody>
          <a:bodyPr wrap="square">
            <a:spAutoFit/>
          </a:bodyPr>
          <a:lstStyle/>
          <a:p>
            <a:pPr>
              <a:buNone/>
            </a:pPr>
            <a:r>
              <a:rPr lang="es-MX" sz="1400" dirty="0" smtClean="0">
                <a:solidFill>
                  <a:schemeClr val="bg1"/>
                </a:solidFill>
                <a:latin typeface="Arial Narrow" pitchFamily="34" charset="0"/>
              </a:rPr>
              <a:t>De </a:t>
            </a:r>
            <a:r>
              <a:rPr lang="es-MX" sz="1400" i="1" dirty="0" smtClean="0">
                <a:solidFill>
                  <a:schemeClr val="bg1"/>
                </a:solidFill>
                <a:latin typeface="Arial Narrow" pitchFamily="34" charset="0"/>
              </a:rPr>
              <a:t>La Atalaya </a:t>
            </a:r>
            <a:r>
              <a:rPr lang="es-MX" sz="1400" dirty="0" smtClean="0">
                <a:solidFill>
                  <a:schemeClr val="bg1"/>
                </a:solidFill>
                <a:latin typeface="Arial Narrow" pitchFamily="34" charset="0"/>
              </a:rPr>
              <a:t> del 15 de enero de 2006 </a:t>
            </a:r>
            <a:endParaRPr lang="en-US" sz="1400" dirty="0">
              <a:solidFill>
                <a:schemeClr val="bg1"/>
              </a:solidFill>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txBox="1">
            <a:spLocks noChangeArrowheads="1"/>
          </p:cNvSpPr>
          <p:nvPr/>
        </p:nvSpPr>
        <p:spPr>
          <a:xfrm>
            <a:off x="0" y="876300"/>
            <a:ext cx="9144000" cy="5105400"/>
          </a:xfrm>
          <a:prstGeom prst="rect">
            <a:avLst/>
          </a:prstGeom>
          <a:noFill/>
          <a:ln/>
          <a:effectLst>
            <a:outerShdw dist="53882" dir="2700000" algn="ctr" rotWithShape="0">
              <a:srgbClr val="000000"/>
            </a:outerShdw>
          </a:effectLst>
        </p:spPr>
        <p:txBody>
          <a:bodyPr anchor="ctr"/>
          <a:lstStyle/>
          <a:p>
            <a:pPr algn="ctr">
              <a:spcBef>
                <a:spcPts val="0"/>
              </a:spcBef>
              <a:buNone/>
            </a:pPr>
            <a:r>
              <a:rPr lang="es-ES" sz="2800" b="1" dirty="0" smtClean="0">
                <a:latin typeface="Swis721 Lt BT" pitchFamily="34" charset="0"/>
              </a:rPr>
              <a:t>“porque el Señor mismo descenderá del cielo con una llamada imperativa, con voz de arcángel y con trompeta de Dios, y los que están muertos en unión con Cristo se levantarán primero”. – 1 Tesalonicenses 4:16</a:t>
            </a:r>
          </a:p>
          <a:p>
            <a:pPr algn="ctr">
              <a:spcBef>
                <a:spcPts val="0"/>
              </a:spcBef>
              <a:buNone/>
            </a:pPr>
            <a:endParaRPr lang="es-ES" sz="2800" dirty="0" smtClean="0">
              <a:latin typeface="Swis721 Lt BT" pitchFamily="34" charset="0"/>
            </a:endParaRPr>
          </a:p>
          <a:p>
            <a:pPr algn="ctr">
              <a:spcBef>
                <a:spcPts val="0"/>
              </a:spcBef>
              <a:buNone/>
            </a:pPr>
            <a:r>
              <a:rPr lang="es-ES" sz="2800" b="1" dirty="0" smtClean="0">
                <a:latin typeface="Swis721 Lt BT" pitchFamily="34" charset="0"/>
              </a:rPr>
              <a:t>“Pero cuando Miguel el arcángel tuvo una diferencia con el Diablo y disputaba acerca del cuerpo de Moisés, no se atrevió a llevar un juicio contra él en términos injuriosos, sino que dijo: ‘Que Jehová te reprenda’”. – Judas 9</a:t>
            </a:r>
          </a:p>
          <a:p>
            <a:pPr marL="0" lvl="1" algn="ctr">
              <a:spcBef>
                <a:spcPts val="0"/>
              </a:spcBef>
              <a:buNone/>
            </a:pPr>
            <a:endParaRPr lang="es-VE" sz="1400" dirty="0" smtClean="0">
              <a:latin typeface="Swis721 Lt BT" pitchFamily="34" charset="0"/>
            </a:endParaRPr>
          </a:p>
          <a:p>
            <a:pPr lvl="0" algn="ctr">
              <a:spcBef>
                <a:spcPts val="0"/>
              </a:spcBef>
              <a:buNone/>
            </a:pPr>
            <a:r>
              <a:rPr lang="es-ES" sz="1400" kern="0" dirty="0" smtClean="0">
                <a:latin typeface="Swis721 Lt BT" pitchFamily="34" charset="0"/>
              </a:rPr>
              <a:t>Traducción del Nuevo Mundo de las Santas Escrituras, Biblia en línea (www.watchtower.org/s/biblia/index.htm)</a:t>
            </a:r>
            <a:endParaRPr lang="es-VE" sz="1400" kern="0" dirty="0" smtClean="0">
              <a:latin typeface="Swis721 Lt BT" pitchFamily="34"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102.JPG"/>
          <p:cNvPicPr>
            <a:picLocks noChangeAspect="1"/>
          </p:cNvPicPr>
          <p:nvPr/>
        </p:nvPicPr>
        <p:blipFill>
          <a:blip r:embed="rId3" cstate="print"/>
          <a:stretch>
            <a:fillRect/>
          </a:stretch>
        </p:blipFill>
        <p:spPr>
          <a:xfrm>
            <a:off x="0" y="10016"/>
            <a:ext cx="9144000" cy="6837967"/>
          </a:xfrm>
          <a:prstGeom prst="rect">
            <a:avLst/>
          </a:prstGeom>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02" name="Rectangle 2"/>
          <p:cNvSpPr>
            <a:spLocks noChangeArrowheads="1"/>
          </p:cNvSpPr>
          <p:nvPr/>
        </p:nvSpPr>
        <p:spPr bwMode="auto">
          <a:xfrm>
            <a:off x="0" y="4724400"/>
            <a:ext cx="9144000" cy="2133600"/>
          </a:xfrm>
          <a:prstGeom prst="rect">
            <a:avLst/>
          </a:prstGeom>
          <a:solidFill>
            <a:srgbClr val="000000"/>
          </a:solidFill>
          <a:ln w="9525" algn="ctr">
            <a:noFill/>
            <a:miter lim="800000"/>
            <a:headEnd/>
            <a:tailEnd/>
          </a:ln>
          <a:effectLst/>
        </p:spPr>
        <p:txBody>
          <a:bodyPr wrap="none" anchor="ctr"/>
          <a:lstStyle/>
          <a:p>
            <a:endParaRPr lang="en-US" dirty="0"/>
          </a:p>
        </p:txBody>
      </p:sp>
      <p:sp>
        <p:nvSpPr>
          <p:cNvPr id="1075203" name="Rectangle 3"/>
          <p:cNvSpPr>
            <a:spLocks noGrp="1" noChangeArrowheads="1"/>
          </p:cNvSpPr>
          <p:nvPr>
            <p:ph type="ctrTitle"/>
          </p:nvPr>
        </p:nvSpPr>
        <p:spPr>
          <a:xfrm>
            <a:off x="0" y="0"/>
            <a:ext cx="9144000" cy="6781800"/>
          </a:xfrm>
          <a:effectLst>
            <a:outerShdw dist="53882" dir="2700000" algn="ctr" rotWithShape="0">
              <a:srgbClr val="000000"/>
            </a:outerShdw>
          </a:effectLst>
        </p:spPr>
        <p:txBody>
          <a:bodyPr/>
          <a:lstStyle/>
          <a:p>
            <a:r>
              <a:rPr lang="es-VE" sz="5400" dirty="0">
                <a:solidFill>
                  <a:srgbClr val="FFFF00"/>
                </a:solidFill>
                <a:latin typeface="Libra BT" pitchFamily="66" charset="0"/>
              </a:rPr>
              <a:t>¿para quiénes murió Jesús?</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104.JPG"/>
          <p:cNvPicPr>
            <a:picLocks noChangeAspect="1"/>
          </p:cNvPicPr>
          <p:nvPr/>
        </p:nvPicPr>
        <p:blipFill>
          <a:blip r:embed="rId3" cstate="print"/>
          <a:stretch>
            <a:fillRect/>
          </a:stretch>
        </p:blipFill>
        <p:spPr>
          <a:xfrm>
            <a:off x="0" y="10016"/>
            <a:ext cx="9144000" cy="6837967"/>
          </a:xfrm>
          <a:prstGeom prst="rect">
            <a:avLst/>
          </a:prstGeom>
        </p:spPr>
      </p:pic>
      <p:sp>
        <p:nvSpPr>
          <p:cNvPr id="3" name="Rectangle 2"/>
          <p:cNvSpPr/>
          <p:nvPr/>
        </p:nvSpPr>
        <p:spPr>
          <a:xfrm>
            <a:off x="5867400" y="6400800"/>
            <a:ext cx="3124200" cy="307777"/>
          </a:xfrm>
          <a:prstGeom prst="rect">
            <a:avLst/>
          </a:prstGeom>
        </p:spPr>
        <p:txBody>
          <a:bodyPr wrap="square">
            <a:spAutoFit/>
          </a:bodyPr>
          <a:lstStyle/>
          <a:p>
            <a:pPr>
              <a:buNone/>
            </a:pPr>
            <a:r>
              <a:rPr lang="es-MX" sz="1400" dirty="0" smtClean="0">
                <a:solidFill>
                  <a:schemeClr val="bg1"/>
                </a:solidFill>
                <a:latin typeface="Arial Narrow" pitchFamily="34" charset="0"/>
              </a:rPr>
              <a:t>De </a:t>
            </a:r>
            <a:r>
              <a:rPr lang="es-MX" sz="1400" i="1" dirty="0" smtClean="0">
                <a:solidFill>
                  <a:schemeClr val="bg1"/>
                </a:solidFill>
                <a:latin typeface="Arial Narrow" pitchFamily="34" charset="0"/>
              </a:rPr>
              <a:t>La Atalaya </a:t>
            </a:r>
            <a:r>
              <a:rPr lang="es-MX" sz="1400" dirty="0" smtClean="0">
                <a:solidFill>
                  <a:schemeClr val="bg1"/>
                </a:solidFill>
                <a:latin typeface="Arial Narrow" pitchFamily="34" charset="0"/>
              </a:rPr>
              <a:t> del 15 de enero de 2005 </a:t>
            </a:r>
            <a:endParaRPr lang="en-US" sz="1400" dirty="0">
              <a:solidFill>
                <a:schemeClr val="bg1"/>
              </a:solidFill>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105.JPG"/>
          <p:cNvPicPr>
            <a:picLocks noChangeAspect="1"/>
          </p:cNvPicPr>
          <p:nvPr/>
        </p:nvPicPr>
        <p:blipFill>
          <a:blip r:embed="rId3" cstate="print"/>
          <a:stretch>
            <a:fillRect/>
          </a:stretch>
        </p:blipFill>
        <p:spPr>
          <a:xfrm>
            <a:off x="0" y="10016"/>
            <a:ext cx="9144000" cy="6837967"/>
          </a:xfrm>
          <a:prstGeom prst="rect">
            <a:avLst/>
          </a:prstGeom>
        </p:spPr>
      </p:pic>
      <p:sp>
        <p:nvSpPr>
          <p:cNvPr id="3" name="Rectangle 2"/>
          <p:cNvSpPr/>
          <p:nvPr/>
        </p:nvSpPr>
        <p:spPr>
          <a:xfrm>
            <a:off x="5867400" y="6172200"/>
            <a:ext cx="3124200" cy="523220"/>
          </a:xfrm>
          <a:prstGeom prst="rect">
            <a:avLst/>
          </a:prstGeom>
        </p:spPr>
        <p:txBody>
          <a:bodyPr wrap="square">
            <a:spAutoFit/>
          </a:bodyPr>
          <a:lstStyle/>
          <a:p>
            <a:pPr>
              <a:buNone/>
            </a:pPr>
            <a:r>
              <a:rPr lang="es-MX" sz="1400" dirty="0" smtClean="0">
                <a:solidFill>
                  <a:srgbClr val="000000"/>
                </a:solidFill>
                <a:latin typeface="Arial Narrow" pitchFamily="34" charset="0"/>
              </a:rPr>
              <a:t>Del folleto </a:t>
            </a:r>
            <a:r>
              <a:rPr lang="es-MX" sz="1400" i="1" dirty="0" smtClean="0">
                <a:solidFill>
                  <a:srgbClr val="000000"/>
                </a:solidFill>
                <a:latin typeface="Arial Narrow" pitchFamily="34" charset="0"/>
              </a:rPr>
              <a:t>¿Qué exige Dios de nosotros? </a:t>
            </a:r>
            <a:r>
              <a:rPr lang="es-MX" sz="1400" dirty="0" smtClean="0">
                <a:solidFill>
                  <a:srgbClr val="000000"/>
                </a:solidFill>
                <a:latin typeface="Arial Narrow" pitchFamily="34" charset="0"/>
              </a:rPr>
              <a:t>editado en 1996 </a:t>
            </a:r>
            <a:endParaRPr lang="en-US" sz="1400" dirty="0">
              <a:solidFill>
                <a:srgbClr val="000000"/>
              </a:solidFill>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106.JPG"/>
          <p:cNvPicPr>
            <a:picLocks noChangeAspect="1"/>
          </p:cNvPicPr>
          <p:nvPr/>
        </p:nvPicPr>
        <p:blipFill>
          <a:blip r:embed="rId3" cstate="print"/>
          <a:stretch>
            <a:fillRect/>
          </a:stretch>
        </p:blipFill>
        <p:spPr>
          <a:xfrm>
            <a:off x="0" y="10016"/>
            <a:ext cx="9144000" cy="6837967"/>
          </a:xfrm>
          <a:prstGeom prst="rect">
            <a:avLst/>
          </a:prstGeom>
        </p:spPr>
      </p:pic>
      <p:sp>
        <p:nvSpPr>
          <p:cNvPr id="3" name="Rectangle 2"/>
          <p:cNvSpPr/>
          <p:nvPr/>
        </p:nvSpPr>
        <p:spPr>
          <a:xfrm>
            <a:off x="5867400" y="6172200"/>
            <a:ext cx="3124200" cy="523220"/>
          </a:xfrm>
          <a:prstGeom prst="rect">
            <a:avLst/>
          </a:prstGeom>
        </p:spPr>
        <p:txBody>
          <a:bodyPr wrap="square">
            <a:spAutoFit/>
          </a:bodyPr>
          <a:lstStyle/>
          <a:p>
            <a:pPr>
              <a:buNone/>
            </a:pPr>
            <a:r>
              <a:rPr lang="es-MX" sz="1400" dirty="0" smtClean="0">
                <a:solidFill>
                  <a:srgbClr val="000000"/>
                </a:solidFill>
                <a:latin typeface="Arial Narrow" pitchFamily="34" charset="0"/>
              </a:rPr>
              <a:t>Del folleto </a:t>
            </a:r>
            <a:r>
              <a:rPr lang="es-MX" sz="1400" i="1" dirty="0" smtClean="0">
                <a:solidFill>
                  <a:srgbClr val="000000"/>
                </a:solidFill>
                <a:latin typeface="Arial Narrow" pitchFamily="34" charset="0"/>
              </a:rPr>
              <a:t>Los testigos de Jehová: ¿quiénes son y qué creen?</a:t>
            </a:r>
            <a:r>
              <a:rPr lang="es-MX" sz="1400" dirty="0" smtClean="0">
                <a:solidFill>
                  <a:srgbClr val="000000"/>
                </a:solidFill>
                <a:latin typeface="Arial Narrow" pitchFamily="34" charset="0"/>
              </a:rPr>
              <a:t> editado en 2000 </a:t>
            </a:r>
            <a:endParaRPr lang="en-US" sz="1400" dirty="0">
              <a:solidFill>
                <a:srgbClr val="000000"/>
              </a:solidFill>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107.JPG"/>
          <p:cNvPicPr>
            <a:picLocks noChangeAspect="1"/>
          </p:cNvPicPr>
          <p:nvPr/>
        </p:nvPicPr>
        <p:blipFill>
          <a:blip r:embed="rId3" cstate="print"/>
          <a:stretch>
            <a:fillRect/>
          </a:stretch>
        </p:blipFill>
        <p:spPr>
          <a:xfrm>
            <a:off x="0" y="10016"/>
            <a:ext cx="9144000" cy="6837967"/>
          </a:xfrm>
          <a:prstGeom prst="rect">
            <a:avLst/>
          </a:prstGeom>
        </p:spPr>
      </p:pic>
      <p:sp>
        <p:nvSpPr>
          <p:cNvPr id="3" name="Rectangle 2"/>
          <p:cNvSpPr/>
          <p:nvPr/>
        </p:nvSpPr>
        <p:spPr>
          <a:xfrm>
            <a:off x="5867400" y="6172200"/>
            <a:ext cx="3124200" cy="523220"/>
          </a:xfrm>
          <a:prstGeom prst="rect">
            <a:avLst/>
          </a:prstGeom>
        </p:spPr>
        <p:txBody>
          <a:bodyPr wrap="square">
            <a:spAutoFit/>
          </a:bodyPr>
          <a:lstStyle/>
          <a:p>
            <a:pPr>
              <a:buNone/>
            </a:pPr>
            <a:r>
              <a:rPr lang="es-MX" sz="1400" dirty="0" smtClean="0">
                <a:solidFill>
                  <a:srgbClr val="000000"/>
                </a:solidFill>
                <a:latin typeface="Arial Narrow" pitchFamily="34" charset="0"/>
              </a:rPr>
              <a:t>Del folleto </a:t>
            </a:r>
            <a:r>
              <a:rPr lang="es-MX" sz="1400" i="1" dirty="0" smtClean="0">
                <a:solidFill>
                  <a:srgbClr val="000000"/>
                </a:solidFill>
                <a:latin typeface="Arial Narrow" pitchFamily="34" charset="0"/>
              </a:rPr>
              <a:t>Los testigos de Jehová: ¿quiénes son y qué creen?</a:t>
            </a:r>
            <a:r>
              <a:rPr lang="es-MX" sz="1400" dirty="0" smtClean="0">
                <a:solidFill>
                  <a:srgbClr val="000000"/>
                </a:solidFill>
                <a:latin typeface="Arial Narrow" pitchFamily="34" charset="0"/>
              </a:rPr>
              <a:t> editado en 2000 </a:t>
            </a:r>
            <a:endParaRPr lang="en-US" sz="1400" dirty="0">
              <a:solidFill>
                <a:srgbClr val="000000"/>
              </a:solidFill>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108.JPG"/>
          <p:cNvPicPr>
            <a:picLocks noChangeAspect="1"/>
          </p:cNvPicPr>
          <p:nvPr/>
        </p:nvPicPr>
        <p:blipFill>
          <a:blip r:embed="rId3" cstate="print"/>
          <a:stretch>
            <a:fillRect/>
          </a:stretch>
        </p:blipFill>
        <p:spPr>
          <a:xfrm>
            <a:off x="0" y="10016"/>
            <a:ext cx="9144000" cy="6837967"/>
          </a:xfrm>
          <a:prstGeom prst="rect">
            <a:avLst/>
          </a:prstGeom>
        </p:spPr>
      </p:pic>
      <p:sp>
        <p:nvSpPr>
          <p:cNvPr id="3" name="Rectangle 2"/>
          <p:cNvSpPr/>
          <p:nvPr/>
        </p:nvSpPr>
        <p:spPr>
          <a:xfrm>
            <a:off x="5867400" y="6172200"/>
            <a:ext cx="3124200" cy="523220"/>
          </a:xfrm>
          <a:prstGeom prst="rect">
            <a:avLst/>
          </a:prstGeom>
        </p:spPr>
        <p:txBody>
          <a:bodyPr wrap="square">
            <a:spAutoFit/>
          </a:bodyPr>
          <a:lstStyle/>
          <a:p>
            <a:pPr>
              <a:buNone/>
            </a:pPr>
            <a:r>
              <a:rPr lang="es-MX" sz="1400" dirty="0" smtClean="0">
                <a:solidFill>
                  <a:srgbClr val="000000"/>
                </a:solidFill>
                <a:latin typeface="Arial Narrow" pitchFamily="34" charset="0"/>
              </a:rPr>
              <a:t>Del folleto </a:t>
            </a:r>
            <a:r>
              <a:rPr lang="es-MX" sz="1400" i="1" dirty="0" smtClean="0">
                <a:solidFill>
                  <a:srgbClr val="000000"/>
                </a:solidFill>
                <a:latin typeface="Arial Narrow" pitchFamily="34" charset="0"/>
              </a:rPr>
              <a:t>Los testigos de Jehová: ¿quiénes son y qué creen?</a:t>
            </a:r>
            <a:r>
              <a:rPr lang="es-MX" sz="1400" dirty="0" smtClean="0">
                <a:solidFill>
                  <a:srgbClr val="000000"/>
                </a:solidFill>
                <a:latin typeface="Arial Narrow" pitchFamily="34" charset="0"/>
              </a:rPr>
              <a:t> editado en 2000 </a:t>
            </a:r>
            <a:endParaRPr lang="en-US" sz="1400" dirty="0">
              <a:solidFill>
                <a:srgbClr val="000000"/>
              </a:solidFill>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txBox="1">
            <a:spLocks noChangeArrowheads="1"/>
          </p:cNvSpPr>
          <p:nvPr/>
        </p:nvSpPr>
        <p:spPr>
          <a:xfrm>
            <a:off x="0" y="0"/>
            <a:ext cx="9144000" cy="6858000"/>
          </a:xfrm>
          <a:prstGeom prst="rect">
            <a:avLst/>
          </a:prstGeom>
          <a:noFill/>
          <a:ln/>
          <a:effectLst>
            <a:outerShdw dist="53882" dir="2700000" algn="ctr" rotWithShape="0">
              <a:srgbClr val="000000"/>
            </a:outerShdw>
          </a:effectLst>
        </p:spPr>
        <p:txBody>
          <a:bodyPr anchor="ctr"/>
          <a:lstStyle/>
          <a:p>
            <a:pPr algn="ctr">
              <a:spcBef>
                <a:spcPts val="0"/>
              </a:spcBef>
              <a:buNone/>
            </a:pPr>
            <a:r>
              <a:rPr lang="es-ES" sz="2800" b="1" dirty="0" smtClean="0">
                <a:latin typeface="Swis721 Lt BT" pitchFamily="34" charset="0"/>
              </a:rPr>
              <a:t>“Así como el Hijo del hombre no vino para que se le ministrara, sino para ministrar y para dar su alma en rescate en cambio por muchos”. – Mateo 20:28</a:t>
            </a:r>
          </a:p>
          <a:p>
            <a:pPr algn="ctr">
              <a:spcBef>
                <a:spcPts val="0"/>
              </a:spcBef>
              <a:buNone/>
            </a:pPr>
            <a:endParaRPr lang="es-ES" sz="2800" dirty="0" smtClean="0">
              <a:latin typeface="Swis721 Lt BT" pitchFamily="34" charset="0"/>
            </a:endParaRPr>
          </a:p>
          <a:p>
            <a:pPr algn="ctr">
              <a:spcBef>
                <a:spcPts val="0"/>
              </a:spcBef>
              <a:buNone/>
            </a:pPr>
            <a:r>
              <a:rPr lang="es-ES" sz="2800" b="1" dirty="0" smtClean="0">
                <a:latin typeface="Swis721 Lt BT" pitchFamily="34" charset="0"/>
              </a:rPr>
              <a:t>“Porque hay un solo Dios, y un solo mediador entre Dios</a:t>
            </a:r>
          </a:p>
          <a:p>
            <a:pPr algn="ctr">
              <a:spcBef>
                <a:spcPts val="0"/>
              </a:spcBef>
              <a:buNone/>
            </a:pPr>
            <a:r>
              <a:rPr lang="es-ES" sz="2800" b="1" dirty="0" smtClean="0">
                <a:latin typeface="Swis721 Lt BT" pitchFamily="34" charset="0"/>
              </a:rPr>
              <a:t>y los hombres, un hombre, Cristo Jesús, que se dio a sí mismo como rescate correspondiente por todos... de [esto] ha de darse testimonio a sus propios tiempos particulares”. – 1 a Timoteo 2:5-6</a:t>
            </a:r>
          </a:p>
          <a:p>
            <a:pPr algn="ctr">
              <a:spcBef>
                <a:spcPts val="0"/>
              </a:spcBef>
              <a:buNone/>
            </a:pPr>
            <a:endParaRPr lang="es-ES" sz="2800" b="1" dirty="0" smtClean="0">
              <a:latin typeface="Swis721 Lt BT" pitchFamily="34" charset="0"/>
            </a:endParaRPr>
          </a:p>
          <a:p>
            <a:pPr algn="ctr">
              <a:spcBef>
                <a:spcPts val="0"/>
              </a:spcBef>
              <a:buNone/>
            </a:pPr>
            <a:r>
              <a:rPr lang="es-ES" sz="2800" b="1" dirty="0" smtClean="0">
                <a:latin typeface="Swis721 Lt BT" pitchFamily="34" charset="0"/>
              </a:rPr>
              <a:t>“Él mismo cargó con nuestros pecados en su propio cuerpo sobre el madero, para que acabáramos con los pecados y viviéramos a la justicia. Y ‘por sus heridas ustedes fueron sanados’”. – 1 de Pedro 2:24</a:t>
            </a:r>
          </a:p>
          <a:p>
            <a:pPr lvl="0" algn="ctr">
              <a:spcBef>
                <a:spcPts val="0"/>
              </a:spcBef>
              <a:buNone/>
            </a:pPr>
            <a:endParaRPr lang="es-ES" sz="1400" kern="0" dirty="0" smtClean="0">
              <a:latin typeface="Swis721 Lt BT" pitchFamily="34" charset="0"/>
            </a:endParaRPr>
          </a:p>
          <a:p>
            <a:pPr lvl="0" algn="ctr">
              <a:spcBef>
                <a:spcPts val="0"/>
              </a:spcBef>
              <a:buNone/>
            </a:pPr>
            <a:r>
              <a:rPr lang="es-ES" sz="1400" kern="0" dirty="0" smtClean="0">
                <a:latin typeface="Swis721 Lt BT" pitchFamily="34" charset="0"/>
              </a:rPr>
              <a:t>Traducción del Nuevo Mundo de las Santas Escrituras, Biblia en línea (www.watchtower.org/s/biblia/index.htm)</a:t>
            </a:r>
            <a:endParaRPr lang="es-VE" sz="1400" kern="0" dirty="0" smtClean="0">
              <a:latin typeface="Swis721 Lt BT" pitchFamily="34" charset="0"/>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110.JPG"/>
          <p:cNvPicPr>
            <a:picLocks noChangeAspect="1"/>
          </p:cNvPicPr>
          <p:nvPr/>
        </p:nvPicPr>
        <p:blipFill>
          <a:blip r:embed="rId3" cstate="print"/>
          <a:stretch>
            <a:fillRect/>
          </a:stretch>
        </p:blipFill>
        <p:spPr>
          <a:xfrm>
            <a:off x="0" y="10016"/>
            <a:ext cx="9144000" cy="6837967"/>
          </a:xfrm>
          <a:prstGeom prst="rect">
            <a:avLst/>
          </a:prstGeom>
        </p:spPr>
      </p:pic>
      <p:sp>
        <p:nvSpPr>
          <p:cNvPr id="3" name="Rectangle 2"/>
          <p:cNvSpPr/>
          <p:nvPr/>
        </p:nvSpPr>
        <p:spPr>
          <a:xfrm>
            <a:off x="5867400" y="6172200"/>
            <a:ext cx="3124200" cy="523220"/>
          </a:xfrm>
          <a:prstGeom prst="rect">
            <a:avLst/>
          </a:prstGeom>
        </p:spPr>
        <p:txBody>
          <a:bodyPr wrap="square">
            <a:spAutoFit/>
          </a:bodyPr>
          <a:lstStyle/>
          <a:p>
            <a:pPr>
              <a:buNone/>
            </a:pPr>
            <a:r>
              <a:rPr lang="es-MX" sz="1400" dirty="0" smtClean="0">
                <a:solidFill>
                  <a:srgbClr val="000000"/>
                </a:solidFill>
                <a:latin typeface="Arial Narrow" pitchFamily="34" charset="0"/>
              </a:rPr>
              <a:t>Del folleto </a:t>
            </a:r>
            <a:r>
              <a:rPr lang="es-MX" sz="1400" i="1" dirty="0" smtClean="0">
                <a:solidFill>
                  <a:srgbClr val="000000"/>
                </a:solidFill>
                <a:latin typeface="Arial Narrow" pitchFamily="34" charset="0"/>
              </a:rPr>
              <a:t>Los testigos de Jehová: ¿quiénes son y qué creen?</a:t>
            </a:r>
            <a:r>
              <a:rPr lang="es-MX" sz="1400" dirty="0" smtClean="0">
                <a:solidFill>
                  <a:srgbClr val="000000"/>
                </a:solidFill>
                <a:latin typeface="Arial Narrow" pitchFamily="34" charset="0"/>
              </a:rPr>
              <a:t> editado en 2000 </a:t>
            </a:r>
            <a:endParaRPr lang="en-US" sz="1400" dirty="0">
              <a:solidFill>
                <a:srgbClr val="000000"/>
              </a:solidFill>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1346" name="Rectangle 2"/>
          <p:cNvSpPr>
            <a:spLocks noChangeArrowheads="1"/>
          </p:cNvSpPr>
          <p:nvPr/>
        </p:nvSpPr>
        <p:spPr bwMode="auto">
          <a:xfrm>
            <a:off x="0" y="4724400"/>
            <a:ext cx="9144000" cy="2133600"/>
          </a:xfrm>
          <a:prstGeom prst="rect">
            <a:avLst/>
          </a:prstGeom>
          <a:solidFill>
            <a:srgbClr val="000000"/>
          </a:solidFill>
          <a:ln w="9525" algn="ctr">
            <a:noFill/>
            <a:miter lim="800000"/>
            <a:headEnd/>
            <a:tailEnd/>
          </a:ln>
          <a:effectLst/>
        </p:spPr>
        <p:txBody>
          <a:bodyPr wrap="none" anchor="ctr"/>
          <a:lstStyle/>
          <a:p>
            <a:endParaRPr lang="en-US" dirty="0"/>
          </a:p>
        </p:txBody>
      </p:sp>
      <p:sp>
        <p:nvSpPr>
          <p:cNvPr id="1081347" name="Rectangle 3"/>
          <p:cNvSpPr>
            <a:spLocks noGrp="1" noChangeArrowheads="1"/>
          </p:cNvSpPr>
          <p:nvPr>
            <p:ph type="ctrTitle"/>
          </p:nvPr>
        </p:nvSpPr>
        <p:spPr>
          <a:xfrm>
            <a:off x="0" y="0"/>
            <a:ext cx="9144000" cy="6781800"/>
          </a:xfrm>
          <a:effectLst>
            <a:outerShdw dist="53882" dir="2700000" algn="ctr" rotWithShape="0">
              <a:srgbClr val="000000"/>
            </a:outerShdw>
          </a:effectLst>
        </p:spPr>
        <p:txBody>
          <a:bodyPr/>
          <a:lstStyle/>
          <a:p>
            <a:r>
              <a:rPr lang="es-VE" sz="5400" dirty="0">
                <a:solidFill>
                  <a:srgbClr val="FFFF00"/>
                </a:solidFill>
                <a:latin typeface="Libra BT" pitchFamily="66" charset="0"/>
              </a:rPr>
              <a:t>¿cómo se salva?</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112.JPG"/>
          <p:cNvPicPr>
            <a:picLocks noChangeAspect="1"/>
          </p:cNvPicPr>
          <p:nvPr/>
        </p:nvPicPr>
        <p:blipFill>
          <a:blip r:embed="rId3" cstate="print"/>
          <a:stretch>
            <a:fillRect/>
          </a:stretch>
        </p:blipFill>
        <p:spPr>
          <a:xfrm>
            <a:off x="0" y="10016"/>
            <a:ext cx="9144000" cy="6837967"/>
          </a:xfrm>
          <a:prstGeom prst="rect">
            <a:avLst/>
          </a:prstGeom>
        </p:spPr>
      </p:pic>
      <p:sp>
        <p:nvSpPr>
          <p:cNvPr id="3" name="Rectangle 2"/>
          <p:cNvSpPr/>
          <p:nvPr/>
        </p:nvSpPr>
        <p:spPr>
          <a:xfrm>
            <a:off x="5867400" y="6172200"/>
            <a:ext cx="3124200" cy="523220"/>
          </a:xfrm>
          <a:prstGeom prst="rect">
            <a:avLst/>
          </a:prstGeom>
        </p:spPr>
        <p:txBody>
          <a:bodyPr wrap="square">
            <a:spAutoFit/>
          </a:bodyPr>
          <a:lstStyle/>
          <a:p>
            <a:pPr>
              <a:buNone/>
            </a:pPr>
            <a:r>
              <a:rPr lang="es-MX" sz="1400" dirty="0" smtClean="0">
                <a:solidFill>
                  <a:srgbClr val="000000"/>
                </a:solidFill>
                <a:latin typeface="Arial Narrow" pitchFamily="34" charset="0"/>
              </a:rPr>
              <a:t>Del folleto </a:t>
            </a:r>
            <a:r>
              <a:rPr lang="es-MX" sz="1400" i="1" dirty="0" smtClean="0">
                <a:solidFill>
                  <a:srgbClr val="000000"/>
                </a:solidFill>
                <a:latin typeface="Arial Narrow" pitchFamily="34" charset="0"/>
              </a:rPr>
              <a:t>Los testigos de Jehová: ¿quiénes son y qué creen?</a:t>
            </a:r>
            <a:r>
              <a:rPr lang="es-MX" sz="1400" dirty="0" smtClean="0">
                <a:solidFill>
                  <a:srgbClr val="000000"/>
                </a:solidFill>
                <a:latin typeface="Arial Narrow" pitchFamily="34" charset="0"/>
              </a:rPr>
              <a:t> editado en 2000 </a:t>
            </a:r>
            <a:endParaRPr lang="en-US" sz="1400" dirty="0">
              <a:solidFill>
                <a:srgbClr val="000000"/>
              </a:solidFill>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113.JPG"/>
          <p:cNvPicPr>
            <a:picLocks noChangeAspect="1"/>
          </p:cNvPicPr>
          <p:nvPr/>
        </p:nvPicPr>
        <p:blipFill>
          <a:blip r:embed="rId3" cstate="print"/>
          <a:stretch>
            <a:fillRect/>
          </a:stretch>
        </p:blipFill>
        <p:spPr>
          <a:xfrm>
            <a:off x="0" y="10016"/>
            <a:ext cx="9144000" cy="6837967"/>
          </a:xfrm>
          <a:prstGeom prst="rect">
            <a:avLst/>
          </a:prstGeom>
        </p:spPr>
      </p:pic>
      <p:sp>
        <p:nvSpPr>
          <p:cNvPr id="3" name="Rectangle 2"/>
          <p:cNvSpPr/>
          <p:nvPr/>
        </p:nvSpPr>
        <p:spPr>
          <a:xfrm>
            <a:off x="5867400" y="6172200"/>
            <a:ext cx="3124200" cy="523220"/>
          </a:xfrm>
          <a:prstGeom prst="rect">
            <a:avLst/>
          </a:prstGeom>
        </p:spPr>
        <p:txBody>
          <a:bodyPr wrap="square">
            <a:spAutoFit/>
          </a:bodyPr>
          <a:lstStyle/>
          <a:p>
            <a:pPr>
              <a:buNone/>
            </a:pPr>
            <a:r>
              <a:rPr lang="es-MX" sz="1400" dirty="0" smtClean="0">
                <a:solidFill>
                  <a:srgbClr val="000000"/>
                </a:solidFill>
                <a:latin typeface="Arial Narrow" pitchFamily="34" charset="0"/>
              </a:rPr>
              <a:t>Del folleto </a:t>
            </a:r>
            <a:r>
              <a:rPr lang="es-MX" sz="1400" i="1" dirty="0" smtClean="0">
                <a:solidFill>
                  <a:srgbClr val="000000"/>
                </a:solidFill>
                <a:latin typeface="Arial Narrow" pitchFamily="34" charset="0"/>
              </a:rPr>
              <a:t>Los testigos de Jehová: ¿quiénes son y qué creen?</a:t>
            </a:r>
            <a:r>
              <a:rPr lang="es-MX" sz="1400" dirty="0" smtClean="0">
                <a:solidFill>
                  <a:srgbClr val="000000"/>
                </a:solidFill>
                <a:latin typeface="Arial Narrow" pitchFamily="34" charset="0"/>
              </a:rPr>
              <a:t> editado en 2000 </a:t>
            </a:r>
            <a:endParaRPr lang="en-US" sz="1400" dirty="0">
              <a:solidFill>
                <a:srgbClr val="000000"/>
              </a:solidFill>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114.JPG"/>
          <p:cNvPicPr>
            <a:picLocks noChangeAspect="1"/>
          </p:cNvPicPr>
          <p:nvPr/>
        </p:nvPicPr>
        <p:blipFill>
          <a:blip r:embed="rId3" cstate="print"/>
          <a:stretch>
            <a:fillRect/>
          </a:stretch>
        </p:blipFill>
        <p:spPr>
          <a:xfrm>
            <a:off x="0" y="10016"/>
            <a:ext cx="9144000" cy="6837967"/>
          </a:xfrm>
          <a:prstGeom prst="rect">
            <a:avLst/>
          </a:prstGeom>
        </p:spPr>
      </p:pic>
      <p:sp>
        <p:nvSpPr>
          <p:cNvPr id="3" name="Rectangle 2"/>
          <p:cNvSpPr/>
          <p:nvPr/>
        </p:nvSpPr>
        <p:spPr>
          <a:xfrm>
            <a:off x="5867400" y="6397823"/>
            <a:ext cx="3124200" cy="307777"/>
          </a:xfrm>
          <a:prstGeom prst="rect">
            <a:avLst/>
          </a:prstGeom>
        </p:spPr>
        <p:txBody>
          <a:bodyPr wrap="square">
            <a:spAutoFit/>
          </a:bodyPr>
          <a:lstStyle/>
          <a:p>
            <a:pPr>
              <a:buNone/>
            </a:pPr>
            <a:r>
              <a:rPr lang="es-MX" sz="1400" dirty="0" smtClean="0">
                <a:solidFill>
                  <a:srgbClr val="000000"/>
                </a:solidFill>
                <a:latin typeface="Arial Narrow" pitchFamily="34" charset="0"/>
              </a:rPr>
              <a:t>De </a:t>
            </a:r>
            <a:r>
              <a:rPr lang="es-MX" sz="1400" i="1" dirty="0" smtClean="0">
                <a:solidFill>
                  <a:srgbClr val="000000"/>
                </a:solidFill>
                <a:latin typeface="Arial Narrow" pitchFamily="34" charset="0"/>
              </a:rPr>
              <a:t>La Atalaya </a:t>
            </a:r>
            <a:r>
              <a:rPr lang="es-MX" sz="1400" dirty="0" smtClean="0">
                <a:solidFill>
                  <a:srgbClr val="000000"/>
                </a:solidFill>
                <a:latin typeface="Arial Narrow" pitchFamily="34" charset="0"/>
              </a:rPr>
              <a:t> del 15 de diciembre de 2002 </a:t>
            </a:r>
            <a:endParaRPr lang="en-US" sz="1400" dirty="0">
              <a:solidFill>
                <a:srgbClr val="000000"/>
              </a:solidFill>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115.JPG"/>
          <p:cNvPicPr>
            <a:picLocks noChangeAspect="1"/>
          </p:cNvPicPr>
          <p:nvPr/>
        </p:nvPicPr>
        <p:blipFill>
          <a:blip r:embed="rId3" cstate="print"/>
          <a:stretch>
            <a:fillRect/>
          </a:stretch>
        </p:blipFill>
        <p:spPr>
          <a:xfrm>
            <a:off x="0" y="10016"/>
            <a:ext cx="9144000" cy="6837967"/>
          </a:xfrm>
          <a:prstGeom prst="rect">
            <a:avLst/>
          </a:prstGeom>
        </p:spPr>
      </p:pic>
      <p:sp>
        <p:nvSpPr>
          <p:cNvPr id="3" name="Rectangle 2"/>
          <p:cNvSpPr/>
          <p:nvPr/>
        </p:nvSpPr>
        <p:spPr>
          <a:xfrm>
            <a:off x="5867400" y="6397823"/>
            <a:ext cx="3124200" cy="307777"/>
          </a:xfrm>
          <a:prstGeom prst="rect">
            <a:avLst/>
          </a:prstGeom>
        </p:spPr>
        <p:txBody>
          <a:bodyPr wrap="square">
            <a:spAutoFit/>
          </a:bodyPr>
          <a:lstStyle/>
          <a:p>
            <a:pPr>
              <a:buNone/>
            </a:pPr>
            <a:r>
              <a:rPr lang="es-MX" sz="1400" dirty="0" smtClean="0">
                <a:solidFill>
                  <a:schemeClr val="bg1"/>
                </a:solidFill>
                <a:latin typeface="Arial Narrow" pitchFamily="34" charset="0"/>
              </a:rPr>
              <a:t>De </a:t>
            </a:r>
            <a:r>
              <a:rPr lang="es-MX" sz="1400" i="1" dirty="0" smtClean="0">
                <a:solidFill>
                  <a:schemeClr val="bg1"/>
                </a:solidFill>
                <a:latin typeface="Arial Narrow" pitchFamily="34" charset="0"/>
              </a:rPr>
              <a:t>La Atalaya </a:t>
            </a:r>
            <a:r>
              <a:rPr lang="es-MX" sz="1400" dirty="0" smtClean="0">
                <a:solidFill>
                  <a:schemeClr val="bg1"/>
                </a:solidFill>
                <a:latin typeface="Arial Narrow" pitchFamily="34" charset="0"/>
              </a:rPr>
              <a:t> del 1 de diciembre de 2004 </a:t>
            </a:r>
            <a:endParaRPr lang="en-US" sz="1400" dirty="0">
              <a:solidFill>
                <a:schemeClr val="bg1"/>
              </a:solidFill>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txBox="1">
            <a:spLocks noChangeArrowheads="1"/>
          </p:cNvSpPr>
          <p:nvPr/>
        </p:nvSpPr>
        <p:spPr>
          <a:xfrm>
            <a:off x="0" y="0"/>
            <a:ext cx="9144000" cy="6858000"/>
          </a:xfrm>
          <a:prstGeom prst="rect">
            <a:avLst/>
          </a:prstGeom>
          <a:noFill/>
          <a:ln/>
          <a:effectLst>
            <a:outerShdw dist="53882" dir="2700000" algn="ctr" rotWithShape="0">
              <a:srgbClr val="000000"/>
            </a:outerShdw>
          </a:effectLst>
        </p:spPr>
        <p:txBody>
          <a:bodyPr anchor="ctr"/>
          <a:lstStyle/>
          <a:p>
            <a:pPr algn="ctr">
              <a:spcBef>
                <a:spcPts val="0"/>
              </a:spcBef>
              <a:buNone/>
            </a:pPr>
            <a:r>
              <a:rPr lang="es-ES" sz="2800" b="1" dirty="0" smtClean="0">
                <a:latin typeface="Swis721 Lt BT" pitchFamily="34" charset="0"/>
              </a:rPr>
              <a:t>“Entren por la puerta angosta; porque ancho y espacioso es el camino que conduce a la destrucción, y muchos son los que entran por él; mientras que angosta es la puerta y estrecho el camino que conduce a la vida, y pocos son los que la hallan”. – Mateo 7:13-14</a:t>
            </a:r>
          </a:p>
          <a:p>
            <a:pPr lvl="0" algn="ctr">
              <a:spcBef>
                <a:spcPts val="0"/>
              </a:spcBef>
              <a:buNone/>
            </a:pPr>
            <a:r>
              <a:rPr lang="es-ES" sz="1400" kern="0" dirty="0" smtClean="0">
                <a:latin typeface="Swis721 Lt BT" pitchFamily="34" charset="0"/>
              </a:rPr>
              <a:t>Traducción del Nuevo Mundo de las Santas Escrituras, Biblia en línea (www.watchtower.org/s/biblia/index.htm)</a:t>
            </a:r>
            <a:endParaRPr lang="es-VE" sz="1400" kern="0" dirty="0" smtClean="0">
              <a:latin typeface="Swis721 Lt BT" pitchFamily="34" charset="0"/>
            </a:endParaRP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65.JPG"/>
          <p:cNvPicPr>
            <a:picLocks noChangeAspect="1"/>
          </p:cNvPicPr>
          <p:nvPr/>
        </p:nvPicPr>
        <p:blipFill>
          <a:blip r:embed="rId2" cstate="print"/>
          <a:stretch>
            <a:fillRect/>
          </a:stretch>
        </p:blipFill>
        <p:spPr>
          <a:xfrm>
            <a:off x="0" y="10016"/>
            <a:ext cx="9144000" cy="6837967"/>
          </a:xfrm>
          <a:prstGeom prst="rect">
            <a:avLst/>
          </a:prstGeom>
        </p:spPr>
      </p:pic>
      <p:sp>
        <p:nvSpPr>
          <p:cNvPr id="1064964" name="Rectangle 4"/>
          <p:cNvSpPr>
            <a:spLocks noGrp="1" noChangeArrowheads="1"/>
          </p:cNvSpPr>
          <p:nvPr>
            <p:ph type="ctrTitle"/>
          </p:nvPr>
        </p:nvSpPr>
        <p:spPr>
          <a:xfrm>
            <a:off x="0" y="4648200"/>
            <a:ext cx="9144000" cy="2133600"/>
          </a:xfrm>
          <a:effectLst/>
        </p:spPr>
        <p:txBody>
          <a:bodyPr/>
          <a:lstStyle/>
          <a:p>
            <a:r>
              <a:rPr lang="es-VE" sz="5400" dirty="0">
                <a:solidFill>
                  <a:srgbClr val="FFFF00"/>
                </a:solidFill>
                <a:effectLst>
                  <a:glow rad="139700">
                    <a:srgbClr val="000000"/>
                  </a:glow>
                </a:effectLst>
                <a:latin typeface="Libra BT" pitchFamily="66" charset="0"/>
              </a:rPr>
              <a:t>6. emplean terminología que confunde a los evangélicos</a:t>
            </a:r>
          </a:p>
        </p:txBody>
      </p:sp>
      <p:sp>
        <p:nvSpPr>
          <p:cNvPr id="4" name="Text Box 9"/>
          <p:cNvSpPr txBox="1">
            <a:spLocks noChangeArrowheads="1"/>
          </p:cNvSpPr>
          <p:nvPr/>
        </p:nvSpPr>
        <p:spPr bwMode="auto">
          <a:xfrm>
            <a:off x="8077200" y="6611779"/>
            <a:ext cx="1103187"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84.JPG"/>
          <p:cNvPicPr>
            <a:picLocks noChangeAspect="1"/>
          </p:cNvPicPr>
          <p:nvPr/>
        </p:nvPicPr>
        <p:blipFill>
          <a:blip r:embed="rId2" cstate="print"/>
          <a:stretch>
            <a:fillRect/>
          </a:stretch>
        </p:blipFill>
        <p:spPr>
          <a:xfrm>
            <a:off x="0" y="10016"/>
            <a:ext cx="9144000" cy="6837967"/>
          </a:xfrm>
          <a:prstGeom prst="rect">
            <a:avLst/>
          </a:prstGeom>
        </p:spPr>
      </p:pic>
      <p:sp>
        <p:nvSpPr>
          <p:cNvPr id="1070084" name="Rectangle 4"/>
          <p:cNvSpPr>
            <a:spLocks noGrp="1" noChangeArrowheads="1"/>
          </p:cNvSpPr>
          <p:nvPr>
            <p:ph type="ctrTitle"/>
          </p:nvPr>
        </p:nvSpPr>
        <p:spPr>
          <a:xfrm>
            <a:off x="0" y="4648200"/>
            <a:ext cx="9144000" cy="2133600"/>
          </a:xfrm>
          <a:effectLst/>
        </p:spPr>
        <p:txBody>
          <a:bodyPr/>
          <a:lstStyle/>
          <a:p>
            <a:r>
              <a:rPr lang="es-VE" sz="5000" dirty="0">
                <a:solidFill>
                  <a:srgbClr val="FFFF00"/>
                </a:solidFill>
                <a:effectLst>
                  <a:glow rad="139700">
                    <a:srgbClr val="000000"/>
                  </a:glow>
                </a:effectLst>
                <a:latin typeface="Libra BT" pitchFamily="66" charset="0"/>
              </a:rPr>
              <a:t>Hablan de una manera </a:t>
            </a:r>
            <a:r>
              <a:rPr lang="es-VE" sz="5000" u="sng" dirty="0">
                <a:solidFill>
                  <a:srgbClr val="FFFF00"/>
                </a:solidFill>
                <a:effectLst>
                  <a:glow rad="139700">
                    <a:srgbClr val="000000"/>
                  </a:glow>
                </a:effectLst>
                <a:latin typeface="Libra BT" pitchFamily="66" charset="0"/>
              </a:rPr>
              <a:t>tan</a:t>
            </a:r>
            <a:r>
              <a:rPr lang="es-VE" sz="5000" dirty="0">
                <a:solidFill>
                  <a:srgbClr val="FFFF00"/>
                </a:solidFill>
                <a:effectLst>
                  <a:glow rad="139700">
                    <a:srgbClr val="000000"/>
                  </a:glow>
                </a:effectLst>
                <a:latin typeface="Libra BT" pitchFamily="66" charset="0"/>
              </a:rPr>
              <a:t> cerca de la posición evangélica</a:t>
            </a:r>
          </a:p>
        </p:txBody>
      </p:sp>
      <p:sp>
        <p:nvSpPr>
          <p:cNvPr id="4" name="Text Box 9"/>
          <p:cNvSpPr txBox="1">
            <a:spLocks noChangeArrowheads="1"/>
          </p:cNvSpPr>
          <p:nvPr/>
        </p:nvSpPr>
        <p:spPr bwMode="auto">
          <a:xfrm>
            <a:off x="8077200" y="6611779"/>
            <a:ext cx="1103187"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6466" name="Rectangle 2"/>
          <p:cNvSpPr>
            <a:spLocks noChangeArrowheads="1"/>
          </p:cNvSpPr>
          <p:nvPr/>
        </p:nvSpPr>
        <p:spPr bwMode="auto">
          <a:xfrm>
            <a:off x="0" y="4724400"/>
            <a:ext cx="9144000" cy="2133600"/>
          </a:xfrm>
          <a:prstGeom prst="rect">
            <a:avLst/>
          </a:prstGeom>
          <a:solidFill>
            <a:srgbClr val="000000"/>
          </a:solidFill>
          <a:ln w="9525" algn="ctr">
            <a:noFill/>
            <a:miter lim="800000"/>
            <a:headEnd/>
            <a:tailEnd/>
          </a:ln>
          <a:effectLst/>
        </p:spPr>
        <p:txBody>
          <a:bodyPr wrap="none" anchor="ctr"/>
          <a:lstStyle/>
          <a:p>
            <a:endParaRPr lang="en-US" dirty="0"/>
          </a:p>
        </p:txBody>
      </p:sp>
      <p:sp>
        <p:nvSpPr>
          <p:cNvPr id="1086467" name="Rectangle 3"/>
          <p:cNvSpPr>
            <a:spLocks noGrp="1" noChangeArrowheads="1"/>
          </p:cNvSpPr>
          <p:nvPr>
            <p:ph type="ctrTitle"/>
          </p:nvPr>
        </p:nvSpPr>
        <p:spPr>
          <a:xfrm>
            <a:off x="0" y="0"/>
            <a:ext cx="9144000" cy="6781800"/>
          </a:xfrm>
          <a:effectLst>
            <a:outerShdw dist="53882" dir="2700000" algn="ctr" rotWithShape="0">
              <a:srgbClr val="000000"/>
            </a:outerShdw>
          </a:effectLst>
        </p:spPr>
        <p:txBody>
          <a:bodyPr/>
          <a:lstStyle/>
          <a:p>
            <a:r>
              <a:rPr lang="es-VE" sz="5400" dirty="0">
                <a:solidFill>
                  <a:srgbClr val="FFFF00"/>
                </a:solidFill>
                <a:latin typeface="Libra BT" pitchFamily="66" charset="0"/>
              </a:rPr>
              <a:t>¿los testigos de Jehová creen que son los únicos que se salvarán?</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118.JPG"/>
          <p:cNvPicPr>
            <a:picLocks noChangeAspect="1"/>
          </p:cNvPicPr>
          <p:nvPr/>
        </p:nvPicPr>
        <p:blipFill>
          <a:blip r:embed="rId3" cstate="print"/>
          <a:stretch>
            <a:fillRect/>
          </a:stretch>
        </p:blipFill>
        <p:spPr>
          <a:xfrm>
            <a:off x="0" y="10016"/>
            <a:ext cx="9144000" cy="6837967"/>
          </a:xfrm>
          <a:prstGeom prst="rect">
            <a:avLst/>
          </a:prstGeom>
        </p:spPr>
      </p:pic>
      <p:sp>
        <p:nvSpPr>
          <p:cNvPr id="3" name="Rectangle 2"/>
          <p:cNvSpPr/>
          <p:nvPr/>
        </p:nvSpPr>
        <p:spPr>
          <a:xfrm>
            <a:off x="5867400" y="6172200"/>
            <a:ext cx="3124200" cy="523220"/>
          </a:xfrm>
          <a:prstGeom prst="rect">
            <a:avLst/>
          </a:prstGeom>
        </p:spPr>
        <p:txBody>
          <a:bodyPr wrap="square">
            <a:spAutoFit/>
          </a:bodyPr>
          <a:lstStyle/>
          <a:p>
            <a:pPr>
              <a:buNone/>
            </a:pPr>
            <a:r>
              <a:rPr lang="es-MX" sz="1400" dirty="0" smtClean="0">
                <a:solidFill>
                  <a:srgbClr val="000000"/>
                </a:solidFill>
                <a:latin typeface="Arial Narrow" pitchFamily="34" charset="0"/>
              </a:rPr>
              <a:t>Del folleto </a:t>
            </a:r>
            <a:r>
              <a:rPr lang="es-MX" sz="1400" i="1" dirty="0" smtClean="0">
                <a:solidFill>
                  <a:srgbClr val="000000"/>
                </a:solidFill>
                <a:latin typeface="Arial Narrow" pitchFamily="34" charset="0"/>
              </a:rPr>
              <a:t>Los testigos de Jehová: ¿quiénes son y qué creen?</a:t>
            </a:r>
            <a:r>
              <a:rPr lang="es-MX" sz="1400" dirty="0" smtClean="0">
                <a:solidFill>
                  <a:srgbClr val="000000"/>
                </a:solidFill>
                <a:latin typeface="Arial Narrow" pitchFamily="34" charset="0"/>
              </a:rPr>
              <a:t> editado en 2000 </a:t>
            </a:r>
            <a:endParaRPr lang="en-US" sz="1400" dirty="0">
              <a:solidFill>
                <a:srgbClr val="000000"/>
              </a:solidFill>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118.JPG"/>
          <p:cNvPicPr>
            <a:picLocks noChangeAspect="1"/>
          </p:cNvPicPr>
          <p:nvPr/>
        </p:nvPicPr>
        <p:blipFill>
          <a:blip r:embed="rId3" cstate="print"/>
          <a:stretch>
            <a:fillRect/>
          </a:stretch>
        </p:blipFill>
        <p:spPr>
          <a:xfrm>
            <a:off x="0" y="10016"/>
            <a:ext cx="9144000" cy="6837967"/>
          </a:xfrm>
          <a:prstGeom prst="rect">
            <a:avLst/>
          </a:prstGeom>
        </p:spPr>
      </p:pic>
      <p:sp>
        <p:nvSpPr>
          <p:cNvPr id="3" name="Rectangle 2"/>
          <p:cNvSpPr/>
          <p:nvPr/>
        </p:nvSpPr>
        <p:spPr>
          <a:xfrm>
            <a:off x="5867400" y="6172200"/>
            <a:ext cx="3124200" cy="523220"/>
          </a:xfrm>
          <a:prstGeom prst="rect">
            <a:avLst/>
          </a:prstGeom>
        </p:spPr>
        <p:txBody>
          <a:bodyPr wrap="square">
            <a:spAutoFit/>
          </a:bodyPr>
          <a:lstStyle/>
          <a:p>
            <a:pPr>
              <a:buNone/>
            </a:pPr>
            <a:r>
              <a:rPr lang="es-MX" sz="1400" dirty="0" smtClean="0">
                <a:solidFill>
                  <a:srgbClr val="000000"/>
                </a:solidFill>
                <a:latin typeface="Arial Narrow" pitchFamily="34" charset="0"/>
              </a:rPr>
              <a:t>Del folleto </a:t>
            </a:r>
            <a:r>
              <a:rPr lang="es-MX" sz="1400" i="1" dirty="0" smtClean="0">
                <a:solidFill>
                  <a:srgbClr val="000000"/>
                </a:solidFill>
                <a:latin typeface="Arial Narrow" pitchFamily="34" charset="0"/>
              </a:rPr>
              <a:t>Los testigos de Jehová: ¿quiénes son y qué creen?</a:t>
            </a:r>
            <a:r>
              <a:rPr lang="es-MX" sz="1400" dirty="0" smtClean="0">
                <a:solidFill>
                  <a:srgbClr val="000000"/>
                </a:solidFill>
                <a:latin typeface="Arial Narrow" pitchFamily="34" charset="0"/>
              </a:rPr>
              <a:t> editado en 2000 </a:t>
            </a:r>
            <a:endParaRPr lang="en-US" sz="1400" dirty="0">
              <a:solidFill>
                <a:srgbClr val="000000"/>
              </a:solidFill>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8515" name="Rectangle 3"/>
          <p:cNvSpPr>
            <a:spLocks noChangeArrowheads="1"/>
          </p:cNvSpPr>
          <p:nvPr/>
        </p:nvSpPr>
        <p:spPr bwMode="auto">
          <a:xfrm>
            <a:off x="0" y="0"/>
            <a:ext cx="9144000" cy="6781800"/>
          </a:xfrm>
          <a:prstGeom prst="rect">
            <a:avLst/>
          </a:prstGeom>
          <a:noFill/>
          <a:ln w="9525">
            <a:noFill/>
            <a:miter lim="800000"/>
            <a:headEnd/>
            <a:tailEnd/>
          </a:ln>
          <a:effectLst>
            <a:outerShdw dist="53882" dir="2700000" algn="ctr" rotWithShape="0">
              <a:srgbClr val="000000"/>
            </a:outerShdw>
          </a:effectLst>
        </p:spPr>
        <p:txBody>
          <a:bodyPr anchor="ctr"/>
          <a:lstStyle/>
          <a:p>
            <a:pPr algn="ctr">
              <a:spcBef>
                <a:spcPct val="0"/>
              </a:spcBef>
              <a:buFontTx/>
              <a:buNone/>
            </a:pPr>
            <a:r>
              <a:rPr lang="es-MX" sz="4000" dirty="0">
                <a:latin typeface="CentSchbook BT" pitchFamily="18" charset="0"/>
              </a:rPr>
              <a:t>Pero, los resucitados obtendrán la vida por aceptar el Reino Milenario de Cristo (que es el Reino de Jehová en el Tierra), y los que viven ahora se pondrán de parte de la verdad y la justicia antes de la ‘gran tribulación’ por aceptar el Reino de Jehová</a:t>
            </a:r>
            <a:r>
              <a:rPr lang="es-MX" sz="4000" dirty="0" smtClean="0">
                <a:latin typeface="CentSchbook BT" pitchFamily="18" charset="0"/>
              </a:rPr>
              <a:t>.</a:t>
            </a:r>
          </a:p>
          <a:p>
            <a:pPr algn="ctr">
              <a:spcBef>
                <a:spcPct val="0"/>
              </a:spcBef>
              <a:buFontTx/>
              <a:buNone/>
            </a:pPr>
            <a:endParaRPr lang="es-MX" sz="2000" dirty="0" smtClean="0">
              <a:latin typeface="CentSchbook BT" pitchFamily="18" charset="0"/>
            </a:endParaRPr>
          </a:p>
          <a:p>
            <a:pPr algn="ctr">
              <a:spcBef>
                <a:spcPct val="0"/>
              </a:spcBef>
              <a:buFontTx/>
              <a:buNone/>
            </a:pPr>
            <a:r>
              <a:rPr lang="es-MX" sz="4000" dirty="0" smtClean="0">
                <a:latin typeface="CentSchbook BT" pitchFamily="18" charset="0"/>
              </a:rPr>
              <a:t>[observación del exponente]</a:t>
            </a:r>
            <a:endParaRPr lang="es-VE" sz="4000" dirty="0">
              <a:latin typeface="CentSchbook BT" pitchFamily="18" charset="0"/>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120.JPG"/>
          <p:cNvPicPr>
            <a:picLocks noChangeAspect="1"/>
          </p:cNvPicPr>
          <p:nvPr/>
        </p:nvPicPr>
        <p:blipFill>
          <a:blip r:embed="rId2" cstate="print"/>
          <a:stretch>
            <a:fillRect/>
          </a:stretch>
        </p:blipFill>
        <p:spPr>
          <a:xfrm>
            <a:off x="0" y="10016"/>
            <a:ext cx="9144000" cy="6837967"/>
          </a:xfrm>
          <a:prstGeom prst="rect">
            <a:avLst/>
          </a:prstGeom>
        </p:spPr>
      </p:pic>
      <p:sp>
        <p:nvSpPr>
          <p:cNvPr id="1089540" name="Rectangle 4"/>
          <p:cNvSpPr>
            <a:spLocks noGrp="1" noChangeArrowheads="1"/>
          </p:cNvSpPr>
          <p:nvPr>
            <p:ph type="ctrTitle"/>
          </p:nvPr>
        </p:nvSpPr>
        <p:spPr>
          <a:xfrm>
            <a:off x="0" y="4648200"/>
            <a:ext cx="9144000" cy="2133600"/>
          </a:xfrm>
          <a:effectLst/>
        </p:spPr>
        <p:txBody>
          <a:bodyPr/>
          <a:lstStyle/>
          <a:p>
            <a:r>
              <a:rPr lang="es-VE" sz="5000" dirty="0">
                <a:solidFill>
                  <a:srgbClr val="FFFF00"/>
                </a:solidFill>
                <a:effectLst>
                  <a:glow rad="139700">
                    <a:srgbClr val="000000"/>
                  </a:glow>
                </a:effectLst>
                <a:latin typeface="Libra BT" pitchFamily="66" charset="0"/>
              </a:rPr>
              <a:t>Puede crear una</a:t>
            </a:r>
            <a:br>
              <a:rPr lang="es-VE" sz="5000" dirty="0">
                <a:solidFill>
                  <a:srgbClr val="FFFF00"/>
                </a:solidFill>
                <a:effectLst>
                  <a:glow rad="139700">
                    <a:srgbClr val="000000"/>
                  </a:glow>
                </a:effectLst>
                <a:latin typeface="Libra BT" pitchFamily="66" charset="0"/>
              </a:rPr>
            </a:br>
            <a:r>
              <a:rPr lang="es-VE" sz="5000" dirty="0">
                <a:solidFill>
                  <a:srgbClr val="FFFF00"/>
                </a:solidFill>
                <a:effectLst>
                  <a:glow rad="139700">
                    <a:srgbClr val="000000"/>
                  </a:glow>
                </a:effectLst>
                <a:latin typeface="Libra BT" pitchFamily="66" charset="0"/>
              </a:rPr>
              <a:t>“cortina de humo” que</a:t>
            </a:r>
            <a:br>
              <a:rPr lang="es-VE" sz="5000" dirty="0">
                <a:solidFill>
                  <a:srgbClr val="FFFF00"/>
                </a:solidFill>
                <a:effectLst>
                  <a:glow rad="139700">
                    <a:srgbClr val="000000"/>
                  </a:glow>
                </a:effectLst>
                <a:latin typeface="Libra BT" pitchFamily="66" charset="0"/>
              </a:rPr>
            </a:br>
            <a:r>
              <a:rPr lang="es-VE" sz="5000" dirty="0">
                <a:solidFill>
                  <a:srgbClr val="FFFF00"/>
                </a:solidFill>
                <a:effectLst>
                  <a:glow rad="139700">
                    <a:srgbClr val="000000"/>
                  </a:glow>
                </a:effectLst>
                <a:latin typeface="Libra BT" pitchFamily="66" charset="0"/>
              </a:rPr>
              <a:t>oculta el significado real</a:t>
            </a:r>
          </a:p>
        </p:txBody>
      </p:sp>
      <p:sp>
        <p:nvSpPr>
          <p:cNvPr id="4" name="Text Box 9"/>
          <p:cNvSpPr txBox="1">
            <a:spLocks noChangeArrowheads="1"/>
          </p:cNvSpPr>
          <p:nvPr/>
        </p:nvSpPr>
        <p:spPr bwMode="auto">
          <a:xfrm>
            <a:off x="8077200" y="6611779"/>
            <a:ext cx="1103187"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121.JPG"/>
          <p:cNvPicPr>
            <a:picLocks noChangeAspect="1"/>
          </p:cNvPicPr>
          <p:nvPr/>
        </p:nvPicPr>
        <p:blipFill>
          <a:blip r:embed="rId3" cstate="print"/>
          <a:stretch>
            <a:fillRect/>
          </a:stretch>
        </p:blipFill>
        <p:spPr>
          <a:xfrm>
            <a:off x="0" y="10016"/>
            <a:ext cx="9144000" cy="6837967"/>
          </a:xfrm>
          <a:prstGeom prst="rect">
            <a:avLst/>
          </a:prstGeom>
        </p:spPr>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122.JPG"/>
          <p:cNvPicPr>
            <a:picLocks noChangeAspect="1"/>
          </p:cNvPicPr>
          <p:nvPr/>
        </p:nvPicPr>
        <p:blipFill>
          <a:blip r:embed="rId3" cstate="print"/>
          <a:stretch>
            <a:fillRect/>
          </a:stretch>
        </p:blipFill>
        <p:spPr>
          <a:xfrm>
            <a:off x="0" y="10016"/>
            <a:ext cx="9144000" cy="6837967"/>
          </a:xfrm>
          <a:prstGeom prst="rect">
            <a:avLst/>
          </a:prstGeom>
        </p:spPr>
      </p:pic>
      <p:sp>
        <p:nvSpPr>
          <p:cNvPr id="4" name="Rectangle 3"/>
          <p:cNvSpPr/>
          <p:nvPr/>
        </p:nvSpPr>
        <p:spPr>
          <a:xfrm>
            <a:off x="5867400" y="6397823"/>
            <a:ext cx="3124200" cy="307777"/>
          </a:xfrm>
          <a:prstGeom prst="rect">
            <a:avLst/>
          </a:prstGeom>
        </p:spPr>
        <p:txBody>
          <a:bodyPr wrap="square">
            <a:spAutoFit/>
          </a:bodyPr>
          <a:lstStyle/>
          <a:p>
            <a:pPr>
              <a:buNone/>
            </a:pPr>
            <a:r>
              <a:rPr lang="es-MX" sz="1400" dirty="0" smtClean="0">
                <a:solidFill>
                  <a:schemeClr val="bg1"/>
                </a:solidFill>
                <a:latin typeface="Arial Narrow" pitchFamily="34" charset="0"/>
              </a:rPr>
              <a:t>De </a:t>
            </a:r>
            <a:r>
              <a:rPr lang="es-MX" sz="1400" i="1" dirty="0" smtClean="0">
                <a:solidFill>
                  <a:schemeClr val="bg1"/>
                </a:solidFill>
                <a:latin typeface="Arial Narrow" pitchFamily="34" charset="0"/>
              </a:rPr>
              <a:t>La Atalaya </a:t>
            </a:r>
            <a:r>
              <a:rPr lang="es-MX" sz="1400" dirty="0" smtClean="0">
                <a:solidFill>
                  <a:schemeClr val="bg1"/>
                </a:solidFill>
                <a:latin typeface="Arial Narrow" pitchFamily="34" charset="0"/>
              </a:rPr>
              <a:t> del 1 de abril de 2002 </a:t>
            </a:r>
            <a:endParaRPr lang="en-US" sz="1400" dirty="0">
              <a:solidFill>
                <a:schemeClr val="bg1"/>
              </a:solidFill>
            </a:endParaRP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6034" name="Rectangle 2"/>
          <p:cNvSpPr>
            <a:spLocks noChangeArrowheads="1"/>
          </p:cNvSpPr>
          <p:nvPr/>
        </p:nvSpPr>
        <p:spPr bwMode="auto">
          <a:xfrm>
            <a:off x="0" y="4724400"/>
            <a:ext cx="9144000" cy="2133600"/>
          </a:xfrm>
          <a:prstGeom prst="rect">
            <a:avLst/>
          </a:prstGeom>
          <a:solidFill>
            <a:srgbClr val="000000"/>
          </a:solidFill>
          <a:ln w="9525" algn="ctr">
            <a:noFill/>
            <a:miter lim="800000"/>
            <a:headEnd/>
            <a:tailEnd/>
          </a:ln>
          <a:effectLst/>
        </p:spPr>
        <p:txBody>
          <a:bodyPr wrap="none" anchor="ctr"/>
          <a:lstStyle/>
          <a:p>
            <a:endParaRPr lang="en-US" dirty="0"/>
          </a:p>
        </p:txBody>
      </p:sp>
      <p:sp>
        <p:nvSpPr>
          <p:cNvPr id="1196035" name="Rectangle 3"/>
          <p:cNvSpPr>
            <a:spLocks noGrp="1" noChangeArrowheads="1"/>
          </p:cNvSpPr>
          <p:nvPr>
            <p:ph type="ctrTitle"/>
          </p:nvPr>
        </p:nvSpPr>
        <p:spPr>
          <a:xfrm>
            <a:off x="0" y="0"/>
            <a:ext cx="9144000" cy="6781800"/>
          </a:xfrm>
          <a:effectLst>
            <a:outerShdw dist="53882" dir="2700000" algn="ctr" rotWithShape="0">
              <a:srgbClr val="000000"/>
            </a:outerShdw>
          </a:effectLst>
        </p:spPr>
        <p:txBody>
          <a:bodyPr/>
          <a:lstStyle/>
          <a:p>
            <a:r>
              <a:rPr lang="es-VE" sz="5400" dirty="0">
                <a:solidFill>
                  <a:srgbClr val="FFFF00"/>
                </a:solidFill>
                <a:latin typeface="Libra BT" pitchFamily="66" charset="0"/>
              </a:rPr>
              <a:t>“la estrategia de guerra teocrática”</a:t>
            </a:r>
            <a:br>
              <a:rPr lang="es-VE" sz="5400" dirty="0">
                <a:solidFill>
                  <a:srgbClr val="FFFF00"/>
                </a:solidFill>
                <a:latin typeface="Libra BT" pitchFamily="66" charset="0"/>
              </a:rPr>
            </a:br>
            <a:r>
              <a:rPr lang="es-VE" sz="2400" dirty="0">
                <a:solidFill>
                  <a:srgbClr val="FFFF00"/>
                </a:solidFill>
                <a:latin typeface="Arial Narrow" pitchFamily="34" charset="0"/>
              </a:rPr>
              <a:t/>
            </a:r>
            <a:br>
              <a:rPr lang="es-VE" sz="2400" dirty="0">
                <a:solidFill>
                  <a:srgbClr val="FFFF00"/>
                </a:solidFill>
                <a:latin typeface="Arial Narrow" pitchFamily="34" charset="0"/>
              </a:rPr>
            </a:br>
            <a:r>
              <a:rPr lang="es-ES" sz="2400" i="1" dirty="0" err="1">
                <a:solidFill>
                  <a:srgbClr val="FFFF00"/>
                </a:solidFill>
                <a:latin typeface="Arial Narrow" pitchFamily="34" charset="0"/>
              </a:rPr>
              <a:t>Watchtower</a:t>
            </a:r>
            <a:r>
              <a:rPr lang="es-ES" sz="2400" dirty="0">
                <a:solidFill>
                  <a:srgbClr val="FFFF00"/>
                </a:solidFill>
                <a:latin typeface="Arial Narrow" pitchFamily="34" charset="0"/>
              </a:rPr>
              <a:t>, 01 de febrero de 1956, páginas 76–85</a:t>
            </a:r>
            <a:br>
              <a:rPr lang="es-ES" sz="2400" dirty="0">
                <a:solidFill>
                  <a:srgbClr val="FFFF00"/>
                </a:solidFill>
                <a:latin typeface="Arial Narrow" pitchFamily="34" charset="0"/>
              </a:rPr>
            </a:br>
            <a:r>
              <a:rPr lang="es-ES" sz="2400" i="1" dirty="0" err="1">
                <a:solidFill>
                  <a:srgbClr val="FFFF00"/>
                </a:solidFill>
                <a:latin typeface="Arial Narrow" pitchFamily="34" charset="0"/>
              </a:rPr>
              <a:t>Watchtower</a:t>
            </a:r>
            <a:r>
              <a:rPr lang="es-ES" sz="2400" dirty="0">
                <a:solidFill>
                  <a:srgbClr val="FFFF00"/>
                </a:solidFill>
                <a:latin typeface="Arial Narrow" pitchFamily="34" charset="0"/>
              </a:rPr>
              <a:t>, 01 de agosto de 1957, página 285</a:t>
            </a:r>
            <a:endParaRPr lang="es-VE" sz="2400" dirty="0">
              <a:solidFill>
                <a:srgbClr val="FFFF00"/>
              </a:solidFill>
              <a:latin typeface="Arial Narrow" pitchFamily="34" charset="0"/>
            </a:endParaRP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7059" name="Rectangle 3"/>
          <p:cNvSpPr>
            <a:spLocks noChangeArrowheads="1"/>
          </p:cNvSpPr>
          <p:nvPr/>
        </p:nvSpPr>
        <p:spPr bwMode="auto">
          <a:xfrm>
            <a:off x="0" y="0"/>
            <a:ext cx="9144000" cy="6781800"/>
          </a:xfrm>
          <a:prstGeom prst="rect">
            <a:avLst/>
          </a:prstGeom>
          <a:noFill/>
          <a:ln w="9525">
            <a:noFill/>
            <a:miter lim="800000"/>
            <a:headEnd/>
            <a:tailEnd/>
          </a:ln>
          <a:effectLst>
            <a:outerShdw dist="53882" dir="2700000" algn="ctr" rotWithShape="0">
              <a:srgbClr val="000000"/>
            </a:outerShdw>
          </a:effectLst>
        </p:spPr>
        <p:txBody>
          <a:bodyPr anchor="ctr"/>
          <a:lstStyle/>
          <a:p>
            <a:pPr algn="ctr">
              <a:spcBef>
                <a:spcPct val="0"/>
              </a:spcBef>
              <a:buFontTx/>
              <a:buNone/>
            </a:pPr>
            <a:r>
              <a:rPr lang="es-ES" sz="4000" dirty="0">
                <a:latin typeface="CentSchbook BT" pitchFamily="18" charset="0"/>
              </a:rPr>
              <a:t>Básicamente justifica ocultar la</a:t>
            </a:r>
            <a:br>
              <a:rPr lang="es-ES" sz="4000" dirty="0">
                <a:latin typeface="CentSchbook BT" pitchFamily="18" charset="0"/>
              </a:rPr>
            </a:br>
            <a:r>
              <a:rPr lang="es-ES" sz="4000" dirty="0">
                <a:latin typeface="CentSchbook BT" pitchFamily="18" charset="0"/>
              </a:rPr>
              <a:t>verdad a gente que no la necesita saber, y engañar a gente si tal</a:t>
            </a:r>
            <a:br>
              <a:rPr lang="es-ES" sz="4000" dirty="0">
                <a:latin typeface="CentSchbook BT" pitchFamily="18" charset="0"/>
              </a:rPr>
            </a:br>
            <a:r>
              <a:rPr lang="es-ES" sz="4000" dirty="0">
                <a:latin typeface="CentSchbook BT" pitchFamily="18" charset="0"/>
              </a:rPr>
              <a:t>engaño avanza la voluntad de</a:t>
            </a:r>
            <a:br>
              <a:rPr lang="es-ES" sz="4000" dirty="0">
                <a:latin typeface="CentSchbook BT" pitchFamily="18" charset="0"/>
              </a:rPr>
            </a:br>
            <a:r>
              <a:rPr lang="es-ES" sz="4000" dirty="0">
                <a:latin typeface="CentSchbook BT" pitchFamily="18" charset="0"/>
              </a:rPr>
              <a:t>Jehová </a:t>
            </a:r>
            <a:r>
              <a:rPr lang="es-ES" sz="4000" dirty="0" smtClean="0">
                <a:latin typeface="CentSchbook BT" pitchFamily="18" charset="0"/>
              </a:rPr>
              <a:t>Dios</a:t>
            </a:r>
          </a:p>
          <a:p>
            <a:pPr algn="ctr">
              <a:spcBef>
                <a:spcPct val="0"/>
              </a:spcBef>
              <a:buFontTx/>
              <a:buNone/>
            </a:pPr>
            <a:endParaRPr lang="es-ES" sz="2000" dirty="0" smtClean="0">
              <a:latin typeface="CentSchbook BT" pitchFamily="18" charset="0"/>
            </a:endParaRPr>
          </a:p>
          <a:p>
            <a:pPr algn="ctr">
              <a:spcBef>
                <a:spcPct val="0"/>
              </a:spcBef>
              <a:buFontTx/>
              <a:buNone/>
            </a:pPr>
            <a:r>
              <a:rPr lang="es-ES" sz="4000" dirty="0" smtClean="0">
                <a:latin typeface="CentSchbook BT" pitchFamily="18" charset="0"/>
              </a:rPr>
              <a:t>[parecido </a:t>
            </a:r>
            <a:r>
              <a:rPr lang="es-ES" sz="4000" dirty="0">
                <a:latin typeface="CentSchbook BT" pitchFamily="18" charset="0"/>
              </a:rPr>
              <a:t>a la estrategia militar de espionaje]</a:t>
            </a:r>
            <a:endParaRPr lang="es-VE" sz="4000" dirty="0">
              <a:latin typeface="CentSchbook BT" pitchFamily="18" charset="0"/>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83" name="Rectangle 3"/>
          <p:cNvSpPr>
            <a:spLocks noChangeArrowheads="1"/>
          </p:cNvSpPr>
          <p:nvPr/>
        </p:nvSpPr>
        <p:spPr bwMode="auto">
          <a:xfrm>
            <a:off x="152400" y="0"/>
            <a:ext cx="8839200" cy="6781800"/>
          </a:xfrm>
          <a:prstGeom prst="rect">
            <a:avLst/>
          </a:prstGeom>
          <a:noFill/>
          <a:ln w="9525">
            <a:noFill/>
            <a:miter lim="800000"/>
            <a:headEnd/>
            <a:tailEnd/>
          </a:ln>
          <a:effectLst>
            <a:outerShdw dist="53882" dir="2700000" algn="ctr" rotWithShape="0">
              <a:srgbClr val="000000"/>
            </a:outerShdw>
          </a:effectLst>
        </p:spPr>
        <p:txBody>
          <a:bodyPr anchor="ctr"/>
          <a:lstStyle/>
          <a:p>
            <a:pPr algn="ctr">
              <a:spcBef>
                <a:spcPct val="0"/>
              </a:spcBef>
              <a:buFontTx/>
              <a:buNone/>
            </a:pPr>
            <a:r>
              <a:rPr lang="es-ES" sz="4000" dirty="0">
                <a:latin typeface="CentSchbook BT" pitchFamily="18" charset="0"/>
              </a:rPr>
              <a:t>Básicamente, decir cosas no verídicas por razones </a:t>
            </a:r>
            <a:r>
              <a:rPr lang="es-ES" sz="4000" i="1" dirty="0">
                <a:latin typeface="CentSchbook BT" pitchFamily="18" charset="0"/>
              </a:rPr>
              <a:t>egoístas</a:t>
            </a:r>
            <a:r>
              <a:rPr lang="es-ES" sz="4000" dirty="0">
                <a:latin typeface="CentSchbook BT" pitchFamily="18" charset="0"/>
              </a:rPr>
              <a:t> es mentir (y lo condenan); pero decir cosas no verídicas </a:t>
            </a:r>
            <a:r>
              <a:rPr lang="es-ES" sz="4000" i="1" dirty="0">
                <a:latin typeface="CentSchbook BT" pitchFamily="18" charset="0"/>
              </a:rPr>
              <a:t>para avanzar la voluntad de Jehová Dios</a:t>
            </a:r>
            <a:r>
              <a:rPr lang="es-ES" sz="4000" dirty="0">
                <a:latin typeface="CentSchbook BT" pitchFamily="18" charset="0"/>
              </a:rPr>
              <a:t> es sólo engañar (y lo permiten en ciertas circunstancias, excluyendo bajo juramento en la corte)</a:t>
            </a:r>
            <a:endParaRPr lang="es-VE" sz="4000" dirty="0">
              <a:latin typeface="CentSchbook BT" pitchFamily="18" charset="0"/>
            </a:endParaRP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126.JPG"/>
          <p:cNvPicPr>
            <a:picLocks noChangeAspect="1"/>
          </p:cNvPicPr>
          <p:nvPr/>
        </p:nvPicPr>
        <p:blipFill>
          <a:blip r:embed="rId2" cstate="print"/>
          <a:stretch>
            <a:fillRect/>
          </a:stretch>
        </p:blipFill>
        <p:spPr>
          <a:xfrm>
            <a:off x="0" y="10016"/>
            <a:ext cx="9144000" cy="6837967"/>
          </a:xfrm>
          <a:prstGeom prst="rect">
            <a:avLst/>
          </a:prstGeom>
        </p:spPr>
      </p:pic>
      <p:sp>
        <p:nvSpPr>
          <p:cNvPr id="1091588" name="Rectangle 4"/>
          <p:cNvSpPr>
            <a:spLocks noGrp="1" noChangeArrowheads="1"/>
          </p:cNvSpPr>
          <p:nvPr>
            <p:ph type="ctrTitle"/>
          </p:nvPr>
        </p:nvSpPr>
        <p:spPr>
          <a:xfrm>
            <a:off x="0" y="4191000"/>
            <a:ext cx="9144000" cy="2590800"/>
          </a:xfrm>
          <a:effectLst/>
        </p:spPr>
        <p:txBody>
          <a:bodyPr/>
          <a:lstStyle/>
          <a:p>
            <a:r>
              <a:rPr lang="es-VE" sz="5800" dirty="0">
                <a:solidFill>
                  <a:srgbClr val="FFFF00"/>
                </a:solidFill>
                <a:effectLst>
                  <a:glow rad="139700">
                    <a:srgbClr val="000000"/>
                  </a:glow>
                </a:effectLst>
                <a:latin typeface="Libra BT" pitchFamily="66" charset="0"/>
              </a:rPr>
              <a:t>7. manipulan dudas referente a la habilidad de estudiar las escrituras</a:t>
            </a:r>
          </a:p>
        </p:txBody>
      </p:sp>
      <p:sp>
        <p:nvSpPr>
          <p:cNvPr id="4" name="Text Box 9"/>
          <p:cNvSpPr txBox="1">
            <a:spLocks noChangeArrowheads="1"/>
          </p:cNvSpPr>
          <p:nvPr/>
        </p:nvSpPr>
        <p:spPr bwMode="auto">
          <a:xfrm>
            <a:off x="6590954" y="6611779"/>
            <a:ext cx="2629246"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 y </a:t>
            </a:r>
            <a:r>
              <a:rPr lang="en-US" sz="1000" dirty="0" err="1" smtClean="0">
                <a:solidFill>
                  <a:schemeClr val="bg1"/>
                </a:solidFill>
                <a:effectLst>
                  <a:glow rad="139700">
                    <a:srgbClr val="000000"/>
                  </a:glow>
                </a:effectLst>
                <a:latin typeface="Arial Narrow" pitchFamily="34" charset="0"/>
              </a:rPr>
              <a:t>sus</a:t>
            </a:r>
            <a:r>
              <a:rPr lang="en-US" sz="1000" dirty="0" smtClean="0">
                <a:solidFill>
                  <a:schemeClr val="bg1"/>
                </a:solidFill>
                <a:effectLst>
                  <a:glow rad="139700">
                    <a:srgbClr val="000000"/>
                  </a:glow>
                </a:effectLst>
                <a:latin typeface="Arial Narrow" pitchFamily="34" charset="0"/>
              </a:rPr>
              <a:t> </a:t>
            </a:r>
            <a:r>
              <a:rPr lang="en-US" sz="1000" dirty="0" err="1" smtClean="0">
                <a:solidFill>
                  <a:schemeClr val="bg1"/>
                </a:solidFill>
                <a:effectLst>
                  <a:glow rad="139700">
                    <a:srgbClr val="000000"/>
                  </a:glow>
                </a:effectLst>
                <a:latin typeface="Arial Narrow" pitchFamily="34" charset="0"/>
              </a:rPr>
              <a:t>concesionarios</a:t>
            </a:r>
            <a:r>
              <a:rPr lang="en-US" sz="1000" dirty="0" smtClean="0">
                <a:solidFill>
                  <a:schemeClr val="bg1"/>
                </a:solidFill>
                <a:effectLst>
                  <a:glow rad="139700">
                    <a:srgbClr val="000000"/>
                  </a:glow>
                </a:effectLst>
                <a:latin typeface="Arial Narrow" pitchFamily="34" charset="0"/>
              </a:rPr>
              <a:t> de </a:t>
            </a:r>
            <a:r>
              <a:rPr lang="en-US" sz="1000" dirty="0" err="1" smtClean="0">
                <a:solidFill>
                  <a:schemeClr val="bg1"/>
                </a:solidFill>
                <a:effectLst>
                  <a:glow rad="139700">
                    <a:srgbClr val="000000"/>
                  </a:glow>
                </a:effectLst>
                <a:latin typeface="Arial Narrow" pitchFamily="34" charset="0"/>
              </a:rPr>
              <a:t>licencia</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ide127.JPG"/>
          <p:cNvPicPr>
            <a:picLocks noChangeAspect="1"/>
          </p:cNvPicPr>
          <p:nvPr/>
        </p:nvPicPr>
        <p:blipFill>
          <a:blip r:embed="rId2" cstate="print"/>
          <a:stretch>
            <a:fillRect/>
          </a:stretch>
        </p:blipFill>
        <p:spPr>
          <a:xfrm>
            <a:off x="0" y="10016"/>
            <a:ext cx="9144000" cy="6837967"/>
          </a:xfrm>
          <a:prstGeom prst="rect">
            <a:avLst/>
          </a:prstGeom>
        </p:spPr>
      </p:pic>
      <p:sp>
        <p:nvSpPr>
          <p:cNvPr id="1092612" name="Rectangle 4"/>
          <p:cNvSpPr>
            <a:spLocks noGrp="1" noChangeArrowheads="1"/>
          </p:cNvSpPr>
          <p:nvPr>
            <p:ph type="ctrTitle"/>
          </p:nvPr>
        </p:nvSpPr>
        <p:spPr>
          <a:xfrm>
            <a:off x="0" y="4267200"/>
            <a:ext cx="9144000" cy="2514600"/>
          </a:xfrm>
          <a:effectLst/>
        </p:spPr>
        <p:txBody>
          <a:bodyPr/>
          <a:lstStyle/>
          <a:p>
            <a:r>
              <a:rPr lang="es-VE" sz="5800" dirty="0">
                <a:solidFill>
                  <a:srgbClr val="FFFF00"/>
                </a:solidFill>
                <a:effectLst>
                  <a:glow rad="139700">
                    <a:srgbClr val="000000"/>
                  </a:glow>
                </a:effectLst>
                <a:latin typeface="Libra BT" pitchFamily="66" charset="0"/>
              </a:rPr>
              <a:t>8. son muy parecidos a la iglesia católica en jerarquía y práctica</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128.JPG"/>
          <p:cNvPicPr>
            <a:picLocks noChangeAspect="1"/>
          </p:cNvPicPr>
          <p:nvPr/>
        </p:nvPicPr>
        <p:blipFill>
          <a:blip r:embed="rId2" cstate="print"/>
          <a:stretch>
            <a:fillRect/>
          </a:stretch>
        </p:blipFill>
        <p:spPr>
          <a:xfrm>
            <a:off x="0" y="10016"/>
            <a:ext cx="9144000" cy="6837967"/>
          </a:xfrm>
          <a:prstGeom prst="rect">
            <a:avLst/>
          </a:prstGeom>
        </p:spPr>
      </p:pic>
      <p:sp>
        <p:nvSpPr>
          <p:cNvPr id="1093635" name="Rectangle 3"/>
          <p:cNvSpPr>
            <a:spLocks noGrp="1" noChangeArrowheads="1"/>
          </p:cNvSpPr>
          <p:nvPr>
            <p:ph type="ctrTitle"/>
          </p:nvPr>
        </p:nvSpPr>
        <p:spPr>
          <a:xfrm>
            <a:off x="0" y="4648200"/>
            <a:ext cx="9144000" cy="2133600"/>
          </a:xfrm>
          <a:effectLst/>
        </p:spPr>
        <p:txBody>
          <a:bodyPr/>
          <a:lstStyle/>
          <a:p>
            <a:r>
              <a:rPr lang="es-VE" sz="6200" dirty="0">
                <a:solidFill>
                  <a:srgbClr val="FFFF00"/>
                </a:solidFill>
                <a:effectLst>
                  <a:glow rad="139700">
                    <a:srgbClr val="000000"/>
                  </a:glow>
                </a:effectLst>
                <a:latin typeface="Libra BT" pitchFamily="66" charset="0"/>
              </a:rPr>
              <a:t>Son la única fuente de verdad confiable</a:t>
            </a:r>
          </a:p>
        </p:txBody>
      </p:sp>
      <p:sp>
        <p:nvSpPr>
          <p:cNvPr id="4" name="Text Box 9"/>
          <p:cNvSpPr txBox="1">
            <a:spLocks noChangeArrowheads="1"/>
          </p:cNvSpPr>
          <p:nvPr/>
        </p:nvSpPr>
        <p:spPr bwMode="auto">
          <a:xfrm>
            <a:off x="8077200" y="6611779"/>
            <a:ext cx="1103187"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4659" name="Rectangle 3"/>
          <p:cNvSpPr>
            <a:spLocks noChangeArrowheads="1"/>
          </p:cNvSpPr>
          <p:nvPr/>
        </p:nvSpPr>
        <p:spPr bwMode="auto">
          <a:xfrm>
            <a:off x="0" y="0"/>
            <a:ext cx="9144000" cy="6781800"/>
          </a:xfrm>
          <a:prstGeom prst="rect">
            <a:avLst/>
          </a:prstGeom>
          <a:noFill/>
          <a:ln w="9525">
            <a:noFill/>
            <a:miter lim="800000"/>
            <a:headEnd/>
            <a:tailEnd/>
          </a:ln>
          <a:effectLst>
            <a:outerShdw dist="53882" dir="2700000" algn="ctr" rotWithShape="0">
              <a:srgbClr val="000000"/>
            </a:outerShdw>
          </a:effectLst>
        </p:spPr>
        <p:txBody>
          <a:bodyPr anchor="ctr"/>
          <a:lstStyle/>
          <a:p>
            <a:pPr algn="ctr">
              <a:spcBef>
                <a:spcPct val="0"/>
              </a:spcBef>
              <a:buFontTx/>
              <a:buNone/>
            </a:pPr>
            <a:r>
              <a:rPr lang="es-MX" sz="5400" dirty="0">
                <a:latin typeface="CentSchbook BT" pitchFamily="18" charset="0"/>
              </a:rPr>
              <a:t>“La Sociedad Atalaya es el ‘singular y único conducto’ usado por Dios para dispensar continuamente la verdad”</a:t>
            </a:r>
            <a:br>
              <a:rPr lang="es-MX" sz="5400" dirty="0">
                <a:latin typeface="CentSchbook BT" pitchFamily="18" charset="0"/>
              </a:rPr>
            </a:br>
            <a:r>
              <a:rPr lang="es-MX" sz="2400" dirty="0">
                <a:latin typeface="Arial Narrow" pitchFamily="34" charset="0"/>
              </a:rPr>
              <a:t/>
            </a:r>
            <a:br>
              <a:rPr lang="es-MX" sz="2400" dirty="0">
                <a:latin typeface="Arial Narrow" pitchFamily="34" charset="0"/>
              </a:rPr>
            </a:br>
            <a:r>
              <a:rPr lang="es-MX" sz="2400" dirty="0">
                <a:latin typeface="Arial Narrow" pitchFamily="34" charset="0"/>
              </a:rPr>
              <a:t>– </a:t>
            </a:r>
            <a:r>
              <a:rPr lang="es-MX" sz="2400" i="1" dirty="0" err="1">
                <a:latin typeface="Arial Narrow" pitchFamily="34" charset="0"/>
              </a:rPr>
              <a:t>Watchtower</a:t>
            </a:r>
            <a:r>
              <a:rPr lang="es-MX" sz="2400" dirty="0">
                <a:latin typeface="Arial Narrow" pitchFamily="34" charset="0"/>
              </a:rPr>
              <a:t>, 1 de abril de 1919; 15 de mayo de 1933, pp. 154-155; 15 de julio de 1960, pp. 438-439; </a:t>
            </a:r>
            <a:r>
              <a:rPr lang="es-MX" sz="2400" i="1" dirty="0" err="1">
                <a:latin typeface="Arial Narrow" pitchFamily="34" charset="0"/>
              </a:rPr>
              <a:t>Our</a:t>
            </a:r>
            <a:r>
              <a:rPr lang="es-MX" sz="2400" i="1" dirty="0">
                <a:latin typeface="Arial Narrow" pitchFamily="34" charset="0"/>
              </a:rPr>
              <a:t> </a:t>
            </a:r>
            <a:r>
              <a:rPr lang="es-MX" sz="2400" i="1" dirty="0" err="1">
                <a:latin typeface="Arial Narrow" pitchFamily="34" charset="0"/>
              </a:rPr>
              <a:t>Kingdom</a:t>
            </a:r>
            <a:r>
              <a:rPr lang="es-MX" sz="2400" i="1" dirty="0">
                <a:latin typeface="Arial Narrow" pitchFamily="34" charset="0"/>
              </a:rPr>
              <a:t> </a:t>
            </a:r>
            <a:r>
              <a:rPr lang="es-MX" sz="2400" i="1" dirty="0" err="1">
                <a:latin typeface="Arial Narrow" pitchFamily="34" charset="0"/>
              </a:rPr>
              <a:t>Ministry</a:t>
            </a:r>
            <a:r>
              <a:rPr lang="es-MX" sz="2400" dirty="0">
                <a:latin typeface="Arial Narrow" pitchFamily="34" charset="0"/>
              </a:rPr>
              <a:t>, septiembre de 2002, p. 8</a:t>
            </a:r>
            <a:endParaRPr lang="es-VE" sz="2400" dirty="0">
              <a:latin typeface="Arial Narrow" pitchFamily="34" charset="0"/>
            </a:endParaRP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83" name="Rectangle 3"/>
          <p:cNvSpPr>
            <a:spLocks noChangeArrowheads="1"/>
          </p:cNvSpPr>
          <p:nvPr/>
        </p:nvSpPr>
        <p:spPr bwMode="auto">
          <a:xfrm>
            <a:off x="0" y="0"/>
            <a:ext cx="9144000" cy="6781800"/>
          </a:xfrm>
          <a:prstGeom prst="rect">
            <a:avLst/>
          </a:prstGeom>
          <a:noFill/>
          <a:ln w="9525">
            <a:noFill/>
            <a:miter lim="800000"/>
            <a:headEnd/>
            <a:tailEnd/>
          </a:ln>
          <a:effectLst>
            <a:outerShdw dist="53882" dir="2700000" algn="ctr" rotWithShape="0">
              <a:srgbClr val="000000"/>
            </a:outerShdw>
          </a:effectLst>
        </p:spPr>
        <p:txBody>
          <a:bodyPr anchor="ctr"/>
          <a:lstStyle/>
          <a:p>
            <a:pPr algn="ctr">
              <a:spcBef>
                <a:spcPct val="0"/>
              </a:spcBef>
              <a:buFontTx/>
              <a:buNone/>
            </a:pPr>
            <a:r>
              <a:rPr lang="es-MX" sz="5400" dirty="0">
                <a:latin typeface="CentSchbook BT" pitchFamily="18" charset="0"/>
              </a:rPr>
              <a:t>“La Sociedad Atalaya ‘únicamente, en toda la tierra, está dirigida por el espíritu santo o fuerza de Dios’”</a:t>
            </a:r>
            <a:br>
              <a:rPr lang="es-MX" sz="5400" dirty="0">
                <a:latin typeface="CentSchbook BT" pitchFamily="18" charset="0"/>
              </a:rPr>
            </a:br>
            <a:r>
              <a:rPr lang="es-MX" sz="2400" dirty="0">
                <a:latin typeface="Arial Narrow" pitchFamily="34" charset="0"/>
              </a:rPr>
              <a:t/>
            </a:r>
            <a:br>
              <a:rPr lang="es-MX" sz="2400" dirty="0">
                <a:latin typeface="Arial Narrow" pitchFamily="34" charset="0"/>
              </a:rPr>
            </a:br>
            <a:r>
              <a:rPr lang="es-MX" sz="2400" dirty="0">
                <a:latin typeface="Arial Narrow" pitchFamily="34" charset="0"/>
              </a:rPr>
              <a:t>– </a:t>
            </a:r>
            <a:r>
              <a:rPr lang="es-MX" sz="2400" i="1" dirty="0" err="1">
                <a:latin typeface="Arial Narrow" pitchFamily="34" charset="0"/>
              </a:rPr>
              <a:t>Watchtower</a:t>
            </a:r>
            <a:r>
              <a:rPr lang="es-MX" sz="2400" dirty="0">
                <a:latin typeface="Arial Narrow" pitchFamily="34" charset="0"/>
              </a:rPr>
              <a:t>, 1 de julio de 1973, p. 402</a:t>
            </a:r>
            <a:endParaRPr lang="es-VE" sz="2400" dirty="0">
              <a:latin typeface="Arial Narrow" pitchFamily="34" charset="0"/>
            </a:endParaRP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131.JPG"/>
          <p:cNvPicPr>
            <a:picLocks noChangeAspect="1"/>
          </p:cNvPicPr>
          <p:nvPr/>
        </p:nvPicPr>
        <p:blipFill>
          <a:blip r:embed="rId2" cstate="print"/>
          <a:stretch>
            <a:fillRect/>
          </a:stretch>
        </p:blipFill>
        <p:spPr>
          <a:xfrm>
            <a:off x="0" y="10016"/>
            <a:ext cx="9144000" cy="6837967"/>
          </a:xfrm>
          <a:prstGeom prst="rect">
            <a:avLst/>
          </a:prstGeom>
        </p:spPr>
      </p:pic>
      <p:sp>
        <p:nvSpPr>
          <p:cNvPr id="1096707" name="Rectangle 3"/>
          <p:cNvSpPr>
            <a:spLocks noGrp="1" noChangeArrowheads="1"/>
          </p:cNvSpPr>
          <p:nvPr>
            <p:ph type="ctrTitle"/>
          </p:nvPr>
        </p:nvSpPr>
        <p:spPr>
          <a:xfrm>
            <a:off x="0" y="4648200"/>
            <a:ext cx="9144000" cy="2133600"/>
          </a:xfrm>
          <a:effectLst/>
        </p:spPr>
        <p:txBody>
          <a:bodyPr/>
          <a:lstStyle/>
          <a:p>
            <a:r>
              <a:rPr lang="es-VE" sz="4800" dirty="0">
                <a:solidFill>
                  <a:srgbClr val="FFFF00"/>
                </a:solidFill>
                <a:effectLst>
                  <a:glow rad="139700">
                    <a:srgbClr val="000000"/>
                  </a:glow>
                </a:effectLst>
                <a:latin typeface="Libra BT" pitchFamily="66" charset="0"/>
              </a:rPr>
              <a:t>Todos deben aceptar las interpretaciones de la Sociedad Atalaya, sin cuestionarlas</a:t>
            </a:r>
          </a:p>
        </p:txBody>
      </p:sp>
      <p:sp>
        <p:nvSpPr>
          <p:cNvPr id="4" name="Text Box 9"/>
          <p:cNvSpPr txBox="1">
            <a:spLocks noChangeArrowheads="1"/>
          </p:cNvSpPr>
          <p:nvPr/>
        </p:nvSpPr>
        <p:spPr bwMode="auto">
          <a:xfrm>
            <a:off x="8077200" y="6611779"/>
            <a:ext cx="1103187"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7731" name="Rectangle 3"/>
          <p:cNvSpPr>
            <a:spLocks noChangeArrowheads="1"/>
          </p:cNvSpPr>
          <p:nvPr/>
        </p:nvSpPr>
        <p:spPr bwMode="auto">
          <a:xfrm>
            <a:off x="0" y="0"/>
            <a:ext cx="9144000" cy="6781800"/>
          </a:xfrm>
          <a:prstGeom prst="rect">
            <a:avLst/>
          </a:prstGeom>
          <a:noFill/>
          <a:ln w="9525">
            <a:noFill/>
            <a:miter lim="800000"/>
            <a:headEnd/>
            <a:tailEnd/>
          </a:ln>
          <a:effectLst>
            <a:outerShdw dist="53882" dir="2700000" algn="ctr" rotWithShape="0">
              <a:srgbClr val="000000"/>
            </a:outerShdw>
          </a:effectLst>
        </p:spPr>
        <p:txBody>
          <a:bodyPr anchor="ctr"/>
          <a:lstStyle/>
          <a:p>
            <a:pPr algn="ctr">
              <a:spcBef>
                <a:spcPct val="0"/>
              </a:spcBef>
              <a:buFontTx/>
              <a:buNone/>
            </a:pPr>
            <a:r>
              <a:rPr lang="es-MX" sz="5400" dirty="0">
                <a:latin typeface="CentSchbook BT" pitchFamily="18" charset="0"/>
              </a:rPr>
              <a:t>Se animan a los testigos de Jehová a no “guardar ideas privadas [individuales] cuando involucra el entendimiento de la Biblia” </a:t>
            </a:r>
            <a:br>
              <a:rPr lang="es-MX" sz="5400" dirty="0">
                <a:latin typeface="CentSchbook BT" pitchFamily="18" charset="0"/>
              </a:rPr>
            </a:br>
            <a:r>
              <a:rPr lang="es-MX" sz="2400" dirty="0">
                <a:latin typeface="CentSchbook BT" pitchFamily="18" charset="0"/>
              </a:rPr>
              <a:t/>
            </a:r>
            <a:br>
              <a:rPr lang="es-MX" sz="2400" dirty="0">
                <a:latin typeface="CentSchbook BT" pitchFamily="18" charset="0"/>
              </a:rPr>
            </a:br>
            <a:r>
              <a:rPr lang="es-MX" sz="2400" dirty="0">
                <a:latin typeface="Arial Narrow" pitchFamily="34" charset="0"/>
              </a:rPr>
              <a:t>– </a:t>
            </a:r>
            <a:r>
              <a:rPr lang="es-MX" sz="2400" i="1" dirty="0" err="1">
                <a:latin typeface="Arial Narrow" pitchFamily="34" charset="0"/>
              </a:rPr>
              <a:t>Watchtower</a:t>
            </a:r>
            <a:r>
              <a:rPr lang="es-MX" sz="2400" dirty="0">
                <a:latin typeface="Arial Narrow" pitchFamily="34" charset="0"/>
              </a:rPr>
              <a:t>, 1 de agosto de 2001</a:t>
            </a:r>
            <a:endParaRPr lang="es-VE" sz="2400" dirty="0">
              <a:latin typeface="Arial Narrow" pitchFamily="34" charset="0"/>
            </a:endParaRP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8755" name="Rectangle 3"/>
          <p:cNvSpPr>
            <a:spLocks noChangeArrowheads="1"/>
          </p:cNvSpPr>
          <p:nvPr/>
        </p:nvSpPr>
        <p:spPr bwMode="auto">
          <a:xfrm>
            <a:off x="0" y="0"/>
            <a:ext cx="9144000" cy="6781800"/>
          </a:xfrm>
          <a:prstGeom prst="rect">
            <a:avLst/>
          </a:prstGeom>
          <a:noFill/>
          <a:ln w="9525">
            <a:noFill/>
            <a:miter lim="800000"/>
            <a:headEnd/>
            <a:tailEnd/>
          </a:ln>
          <a:effectLst>
            <a:outerShdw dist="53882" dir="2700000" algn="ctr" rotWithShape="0">
              <a:srgbClr val="000000"/>
            </a:outerShdw>
          </a:effectLst>
        </p:spPr>
        <p:txBody>
          <a:bodyPr anchor="ctr"/>
          <a:lstStyle/>
          <a:p>
            <a:pPr algn="ctr">
              <a:spcBef>
                <a:spcPct val="0"/>
              </a:spcBef>
              <a:buFontTx/>
              <a:buNone/>
            </a:pPr>
            <a:r>
              <a:rPr lang="es-MX" sz="4400" dirty="0">
                <a:latin typeface="CentSchbook BT" pitchFamily="18" charset="0"/>
              </a:rPr>
              <a:t>Se animan a los testigos de Jehová a no desconfiar en las enseñanzas de la Sociedad Atalaya, sino mas bien a tener confianza en lo que la Sociedad imprime.</a:t>
            </a:r>
            <a:br>
              <a:rPr lang="es-MX" sz="4400" dirty="0">
                <a:latin typeface="CentSchbook BT" pitchFamily="18" charset="0"/>
              </a:rPr>
            </a:br>
            <a:r>
              <a:rPr lang="es-MX" sz="2400" dirty="0">
                <a:latin typeface="Arial Narrow" pitchFamily="34" charset="0"/>
              </a:rPr>
              <a:t/>
            </a:r>
            <a:br>
              <a:rPr lang="es-MX" sz="2400" dirty="0">
                <a:latin typeface="Arial Narrow" pitchFamily="34" charset="0"/>
              </a:rPr>
            </a:br>
            <a:r>
              <a:rPr lang="es-MX" sz="2400" dirty="0">
                <a:latin typeface="Arial Narrow" pitchFamily="34" charset="0"/>
              </a:rPr>
              <a:t>– </a:t>
            </a:r>
            <a:r>
              <a:rPr lang="es-MX" sz="2400" i="1" dirty="0" err="1">
                <a:latin typeface="Arial Narrow" pitchFamily="34" charset="0"/>
              </a:rPr>
              <a:t>Qualified</a:t>
            </a:r>
            <a:r>
              <a:rPr lang="es-MX" sz="2400" dirty="0">
                <a:latin typeface="Arial Narrow" pitchFamily="34" charset="0"/>
              </a:rPr>
              <a:t>, 1955, p. 156</a:t>
            </a:r>
            <a:endParaRPr lang="es-VE" sz="2400" dirty="0">
              <a:latin typeface="Arial Narrow" pitchFamily="34" charset="0"/>
            </a:endParaRP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134.JPG"/>
          <p:cNvPicPr>
            <a:picLocks noChangeAspect="1"/>
          </p:cNvPicPr>
          <p:nvPr/>
        </p:nvPicPr>
        <p:blipFill>
          <a:blip r:embed="rId2" cstate="print"/>
          <a:stretch>
            <a:fillRect/>
          </a:stretch>
        </p:blipFill>
        <p:spPr>
          <a:xfrm>
            <a:off x="0" y="10016"/>
            <a:ext cx="9144000" cy="6837967"/>
          </a:xfrm>
          <a:prstGeom prst="rect">
            <a:avLst/>
          </a:prstGeom>
        </p:spPr>
      </p:pic>
      <p:sp>
        <p:nvSpPr>
          <p:cNvPr id="1099779" name="Rectangle 3"/>
          <p:cNvSpPr>
            <a:spLocks noGrp="1" noChangeArrowheads="1"/>
          </p:cNvSpPr>
          <p:nvPr>
            <p:ph type="ctrTitle"/>
          </p:nvPr>
        </p:nvSpPr>
        <p:spPr>
          <a:xfrm>
            <a:off x="0" y="4648200"/>
            <a:ext cx="9144000" cy="2133600"/>
          </a:xfrm>
          <a:effectLst/>
        </p:spPr>
        <p:txBody>
          <a:bodyPr/>
          <a:lstStyle/>
          <a:p>
            <a:r>
              <a:rPr lang="es-VE" sz="4800" dirty="0">
                <a:solidFill>
                  <a:srgbClr val="FFFF00"/>
                </a:solidFill>
                <a:effectLst>
                  <a:glow rad="139700">
                    <a:srgbClr val="000000"/>
                  </a:glow>
                </a:effectLst>
                <a:latin typeface="Libra BT" pitchFamily="66" charset="0"/>
              </a:rPr>
              <a:t>Tienen la única interpretación verídica de lo que Dios desea comunicar</a:t>
            </a:r>
          </a:p>
        </p:txBody>
      </p:sp>
      <p:sp>
        <p:nvSpPr>
          <p:cNvPr id="4" name="Text Box 9"/>
          <p:cNvSpPr txBox="1">
            <a:spLocks noChangeArrowheads="1"/>
          </p:cNvSpPr>
          <p:nvPr/>
        </p:nvSpPr>
        <p:spPr bwMode="auto">
          <a:xfrm>
            <a:off x="8077200" y="6611779"/>
            <a:ext cx="1103187"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ide135.JPG"/>
          <p:cNvPicPr>
            <a:picLocks noChangeAspect="1"/>
          </p:cNvPicPr>
          <p:nvPr/>
        </p:nvPicPr>
        <p:blipFill>
          <a:blip r:embed="rId2" cstate="print"/>
          <a:stretch>
            <a:fillRect/>
          </a:stretch>
        </p:blipFill>
        <p:spPr>
          <a:xfrm>
            <a:off x="0" y="10016"/>
            <a:ext cx="9144000" cy="6837967"/>
          </a:xfrm>
          <a:prstGeom prst="rect">
            <a:avLst/>
          </a:prstGeom>
        </p:spPr>
      </p:pic>
      <p:sp>
        <p:nvSpPr>
          <p:cNvPr id="1100804" name="Rectangle 4"/>
          <p:cNvSpPr>
            <a:spLocks noGrp="1" noChangeArrowheads="1"/>
          </p:cNvSpPr>
          <p:nvPr>
            <p:ph type="ctrTitle"/>
          </p:nvPr>
        </p:nvSpPr>
        <p:spPr>
          <a:xfrm>
            <a:off x="0" y="4800600"/>
            <a:ext cx="9144000" cy="1981200"/>
          </a:xfrm>
          <a:effectLst/>
        </p:spPr>
        <p:txBody>
          <a:bodyPr/>
          <a:lstStyle/>
          <a:p>
            <a:r>
              <a:rPr lang="es-VE" sz="5800" dirty="0">
                <a:solidFill>
                  <a:srgbClr val="FFFF00"/>
                </a:solidFill>
                <a:effectLst>
                  <a:glow rad="139700">
                    <a:srgbClr val="000000"/>
                  </a:glow>
                </a:effectLst>
                <a:latin typeface="Libra BT" pitchFamily="66" charset="0"/>
              </a:rPr>
              <a:t>La alta jerarquía ejerce casi un poder papal</a:t>
            </a: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136.JPG"/>
          <p:cNvPicPr>
            <a:picLocks noChangeAspect="1"/>
          </p:cNvPicPr>
          <p:nvPr/>
        </p:nvPicPr>
        <p:blipFill>
          <a:blip r:embed="rId2" cstate="print"/>
          <a:stretch>
            <a:fillRect/>
          </a:stretch>
        </p:blipFill>
        <p:spPr>
          <a:xfrm>
            <a:off x="0" y="10016"/>
            <a:ext cx="9144000" cy="6837967"/>
          </a:xfrm>
          <a:prstGeom prst="rect">
            <a:avLst/>
          </a:prstGeom>
        </p:spPr>
      </p:pic>
      <p:sp>
        <p:nvSpPr>
          <p:cNvPr id="1101828" name="Rectangle 4"/>
          <p:cNvSpPr>
            <a:spLocks noGrp="1" noChangeArrowheads="1"/>
          </p:cNvSpPr>
          <p:nvPr>
            <p:ph type="ctrTitle"/>
          </p:nvPr>
        </p:nvSpPr>
        <p:spPr>
          <a:xfrm>
            <a:off x="0" y="4267200"/>
            <a:ext cx="9144000" cy="2514600"/>
          </a:xfrm>
          <a:effectLst/>
        </p:spPr>
        <p:txBody>
          <a:bodyPr/>
          <a:lstStyle/>
          <a:p>
            <a:r>
              <a:rPr lang="es-VE" sz="5800" dirty="0">
                <a:solidFill>
                  <a:srgbClr val="FFFF00"/>
                </a:solidFill>
                <a:effectLst>
                  <a:glow rad="139700">
                    <a:srgbClr val="000000"/>
                  </a:glow>
                </a:effectLst>
                <a:latin typeface="Libra BT" pitchFamily="66" charset="0"/>
              </a:rPr>
              <a:t>9. la clave principal para entender todo esto es el versículo en Mateo 24:45</a:t>
            </a:r>
          </a:p>
        </p:txBody>
      </p:sp>
      <p:sp>
        <p:nvSpPr>
          <p:cNvPr id="4" name="Text Box 9"/>
          <p:cNvSpPr txBox="1">
            <a:spLocks noChangeArrowheads="1"/>
          </p:cNvSpPr>
          <p:nvPr/>
        </p:nvSpPr>
        <p:spPr bwMode="auto">
          <a:xfrm>
            <a:off x="0" y="6611779"/>
            <a:ext cx="1103187" cy="246221"/>
          </a:xfrm>
          <a:prstGeom prst="rect">
            <a:avLst/>
          </a:prstGeom>
          <a:noFill/>
          <a:ln w="9525">
            <a:noFill/>
            <a:miter lim="800000"/>
            <a:headEnd/>
            <a:tailEnd/>
          </a:ln>
          <a:effectLst/>
        </p:spPr>
        <p:txBody>
          <a:bodyPr wrap="none">
            <a:spAutoFit/>
          </a:bodyPr>
          <a:lstStyle/>
          <a:p>
            <a:pPr>
              <a:buNone/>
            </a:pPr>
            <a:r>
              <a:rPr lang="en-US" sz="1000" dirty="0">
                <a:solidFill>
                  <a:schemeClr val="bg1"/>
                </a:solidFill>
                <a:effectLst>
                  <a:glow rad="139700">
                    <a:srgbClr val="000000"/>
                  </a:glow>
                </a:effectLst>
                <a:latin typeface="Arial Narrow" pitchFamily="34" charset="0"/>
              </a:rPr>
              <a:t>© </a:t>
            </a:r>
            <a:r>
              <a:rPr lang="en-US" sz="1000" dirty="0" smtClean="0">
                <a:solidFill>
                  <a:schemeClr val="bg1"/>
                </a:solidFill>
                <a:effectLst>
                  <a:glow rad="139700">
                    <a:srgbClr val="000000"/>
                  </a:glow>
                </a:effectLst>
                <a:latin typeface="Arial Narrow" pitchFamily="34" charset="0"/>
              </a:rPr>
              <a:t>William F Ritchey</a:t>
            </a:r>
            <a:endParaRPr lang="en-US" sz="10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2851" name="Rectangle 3"/>
          <p:cNvSpPr>
            <a:spLocks noChangeArrowheads="1"/>
          </p:cNvSpPr>
          <p:nvPr/>
        </p:nvSpPr>
        <p:spPr bwMode="auto">
          <a:xfrm>
            <a:off x="0" y="0"/>
            <a:ext cx="9144000" cy="6781800"/>
          </a:xfrm>
          <a:prstGeom prst="rect">
            <a:avLst/>
          </a:prstGeom>
          <a:noFill/>
          <a:ln w="9525">
            <a:noFill/>
            <a:miter lim="800000"/>
            <a:headEnd/>
            <a:tailEnd/>
          </a:ln>
          <a:effectLst>
            <a:outerShdw dist="53882" dir="2700000" algn="ctr" rotWithShape="0">
              <a:srgbClr val="000000"/>
            </a:outerShdw>
          </a:effectLst>
        </p:spPr>
        <p:txBody>
          <a:bodyPr anchor="ctr"/>
          <a:lstStyle/>
          <a:p>
            <a:pPr algn="ctr">
              <a:spcBef>
                <a:spcPct val="0"/>
              </a:spcBef>
              <a:buFontTx/>
              <a:buNone/>
            </a:pPr>
            <a:r>
              <a:rPr lang="es-MX" sz="5400" dirty="0" smtClean="0">
                <a:latin typeface="CentSchbook BT" pitchFamily="18" charset="0"/>
              </a:rPr>
              <a:t>“¿</a:t>
            </a:r>
            <a:r>
              <a:rPr lang="es-MX" sz="5400" dirty="0">
                <a:latin typeface="CentSchbook BT" pitchFamily="18" charset="0"/>
              </a:rPr>
              <a:t>Quién es, pues, el siervo fiel y prudente, al cual puso su señor sobre su casa para que les dé el alimento a tiempo</a:t>
            </a:r>
            <a:r>
              <a:rPr lang="es-MX" sz="5400" dirty="0" smtClean="0">
                <a:latin typeface="CentSchbook BT" pitchFamily="18" charset="0"/>
              </a:rPr>
              <a:t>?”</a:t>
            </a:r>
            <a:r>
              <a:rPr lang="es-MX" sz="4400" dirty="0">
                <a:latin typeface="CentSchbook BT" pitchFamily="18" charset="0"/>
              </a:rPr>
              <a:t/>
            </a:r>
            <a:br>
              <a:rPr lang="es-MX" sz="4400" dirty="0">
                <a:latin typeface="CentSchbook BT" pitchFamily="18" charset="0"/>
              </a:rPr>
            </a:br>
            <a:r>
              <a:rPr lang="es-MX" sz="2400" dirty="0">
                <a:latin typeface="Arial Narrow" pitchFamily="34" charset="0"/>
              </a:rPr>
              <a:t/>
            </a:r>
            <a:br>
              <a:rPr lang="es-MX" sz="2400" dirty="0">
                <a:latin typeface="Arial Narrow" pitchFamily="34" charset="0"/>
              </a:rPr>
            </a:br>
            <a:r>
              <a:rPr lang="es-MX" sz="2400" dirty="0">
                <a:latin typeface="Arial Narrow" pitchFamily="34" charset="0"/>
              </a:rPr>
              <a:t>– Mateo 24:45 </a:t>
            </a:r>
            <a:r>
              <a:rPr lang="es-MX" sz="2400" i="1" dirty="0">
                <a:latin typeface="Arial Narrow" pitchFamily="34" charset="0"/>
              </a:rPr>
              <a:t>Santa Biblia (RV 1960)</a:t>
            </a:r>
            <a:endParaRPr lang="es-VE" sz="2400" dirty="0">
              <a:latin typeface="Arial Narrow" pitchFamily="34" charset="0"/>
            </a:endParaRP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3875" name="Rectangle 3"/>
          <p:cNvSpPr>
            <a:spLocks noChangeArrowheads="1"/>
          </p:cNvSpPr>
          <p:nvPr/>
        </p:nvSpPr>
        <p:spPr bwMode="auto">
          <a:xfrm>
            <a:off x="0" y="0"/>
            <a:ext cx="9144000" cy="6781800"/>
          </a:xfrm>
          <a:prstGeom prst="rect">
            <a:avLst/>
          </a:prstGeom>
          <a:noFill/>
          <a:ln w="9525">
            <a:noFill/>
            <a:miter lim="800000"/>
            <a:headEnd/>
            <a:tailEnd/>
          </a:ln>
          <a:effectLst>
            <a:outerShdw dist="53882" dir="2700000" algn="ctr" rotWithShape="0">
              <a:srgbClr val="000000"/>
            </a:outerShdw>
          </a:effectLst>
        </p:spPr>
        <p:txBody>
          <a:bodyPr anchor="ctr"/>
          <a:lstStyle/>
          <a:p>
            <a:pPr algn="ctr">
              <a:spcBef>
                <a:spcPct val="0"/>
              </a:spcBef>
              <a:buFontTx/>
              <a:buNone/>
            </a:pPr>
            <a:r>
              <a:rPr lang="es-MX" sz="5300" dirty="0" smtClean="0">
                <a:latin typeface="CentSchbook BT" pitchFamily="18" charset="0"/>
              </a:rPr>
              <a:t>“¿</a:t>
            </a:r>
            <a:r>
              <a:rPr lang="es-MX" sz="5300" dirty="0">
                <a:latin typeface="CentSchbook BT" pitchFamily="18" charset="0"/>
              </a:rPr>
              <a:t>Quién es, verdaderamente, el esclavo fiel y discreto a quien su amo nombró sobre sus domésticos, para darles su alimento al tiempo apropiado</a:t>
            </a:r>
            <a:r>
              <a:rPr lang="es-MX" sz="5300" dirty="0" smtClean="0">
                <a:latin typeface="CentSchbook BT" pitchFamily="18" charset="0"/>
              </a:rPr>
              <a:t>?”</a:t>
            </a:r>
            <a:r>
              <a:rPr lang="es-MX" sz="4400" dirty="0">
                <a:latin typeface="CentSchbook BT" pitchFamily="18" charset="0"/>
              </a:rPr>
              <a:t/>
            </a:r>
            <a:br>
              <a:rPr lang="es-MX" sz="4400" dirty="0">
                <a:latin typeface="CentSchbook BT" pitchFamily="18" charset="0"/>
              </a:rPr>
            </a:br>
            <a:r>
              <a:rPr lang="es-MX" sz="2400" dirty="0">
                <a:latin typeface="Arial Narrow" pitchFamily="34" charset="0"/>
              </a:rPr>
              <a:t/>
            </a:r>
            <a:br>
              <a:rPr lang="es-MX" sz="2400" dirty="0">
                <a:latin typeface="Arial Narrow" pitchFamily="34" charset="0"/>
              </a:rPr>
            </a:br>
            <a:r>
              <a:rPr lang="es-MX" sz="2400" dirty="0">
                <a:latin typeface="Arial Narrow" pitchFamily="34" charset="0"/>
              </a:rPr>
              <a:t>– Mateo 24:45 </a:t>
            </a:r>
            <a:r>
              <a:rPr lang="es-MX" sz="2400" i="1" dirty="0">
                <a:latin typeface="Arial Narrow" pitchFamily="34" charset="0"/>
              </a:rPr>
              <a:t>Traducción del Nuevo Mundo de las Santas Escrituras (online)</a:t>
            </a:r>
            <a:endParaRPr lang="es-VE" sz="2400" i="1" dirty="0">
              <a:latin typeface="Arial Narrow" pitchFamily="34" charset="0"/>
            </a:endParaRPr>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3875" name="Rectangle 3"/>
          <p:cNvSpPr>
            <a:spLocks noChangeArrowheads="1"/>
          </p:cNvSpPr>
          <p:nvPr/>
        </p:nvSpPr>
        <p:spPr bwMode="auto">
          <a:xfrm>
            <a:off x="0" y="0"/>
            <a:ext cx="9144000" cy="6781800"/>
          </a:xfrm>
          <a:prstGeom prst="rect">
            <a:avLst/>
          </a:prstGeom>
          <a:noFill/>
          <a:ln w="9525">
            <a:noFill/>
            <a:miter lim="800000"/>
            <a:headEnd/>
            <a:tailEnd/>
          </a:ln>
          <a:effectLst>
            <a:outerShdw dist="53882" dir="2700000" algn="ctr" rotWithShape="0">
              <a:srgbClr val="000000"/>
            </a:outerShdw>
          </a:effectLst>
        </p:spPr>
        <p:txBody>
          <a:bodyPr anchor="ctr"/>
          <a:lstStyle/>
          <a:p>
            <a:pPr algn="ctr">
              <a:spcBef>
                <a:spcPct val="0"/>
              </a:spcBef>
              <a:buFontTx/>
              <a:buNone/>
            </a:pPr>
            <a:r>
              <a:rPr lang="es-MX" sz="5300" dirty="0" smtClean="0">
                <a:latin typeface="CentSchbook BT" pitchFamily="18" charset="0"/>
              </a:rPr>
              <a:t>“¿</a:t>
            </a:r>
            <a:r>
              <a:rPr lang="es-MX" sz="5300" dirty="0">
                <a:latin typeface="CentSchbook BT" pitchFamily="18" charset="0"/>
              </a:rPr>
              <a:t>Quién es, verdaderamente, </a:t>
            </a:r>
            <a:r>
              <a:rPr lang="es-MX" sz="5300" u="sng" dirty="0">
                <a:latin typeface="CentSchbook BT" pitchFamily="18" charset="0"/>
              </a:rPr>
              <a:t>el esclavo fiel y discreto</a:t>
            </a:r>
            <a:r>
              <a:rPr lang="es-MX" sz="5300" dirty="0">
                <a:latin typeface="CentSchbook BT" pitchFamily="18" charset="0"/>
              </a:rPr>
              <a:t> a quien su amo nombró sobre sus domésticos, para darles su alimento al tiempo apropiado</a:t>
            </a:r>
            <a:r>
              <a:rPr lang="es-MX" sz="5300" dirty="0" smtClean="0">
                <a:latin typeface="CentSchbook BT" pitchFamily="18" charset="0"/>
              </a:rPr>
              <a:t>?”</a:t>
            </a:r>
            <a:r>
              <a:rPr lang="es-MX" sz="4400" dirty="0">
                <a:latin typeface="CentSchbook BT" pitchFamily="18" charset="0"/>
              </a:rPr>
              <a:t/>
            </a:r>
            <a:br>
              <a:rPr lang="es-MX" sz="4400" dirty="0">
                <a:latin typeface="CentSchbook BT" pitchFamily="18" charset="0"/>
              </a:rPr>
            </a:br>
            <a:r>
              <a:rPr lang="es-MX" sz="2400" dirty="0">
                <a:latin typeface="Arial Narrow" pitchFamily="34" charset="0"/>
              </a:rPr>
              <a:t/>
            </a:r>
            <a:br>
              <a:rPr lang="es-MX" sz="2400" dirty="0">
                <a:latin typeface="Arial Narrow" pitchFamily="34" charset="0"/>
              </a:rPr>
            </a:br>
            <a:r>
              <a:rPr lang="es-MX" sz="2400" dirty="0">
                <a:latin typeface="Arial Narrow" pitchFamily="34" charset="0"/>
              </a:rPr>
              <a:t>– Mateo 24:45 </a:t>
            </a:r>
            <a:r>
              <a:rPr lang="es-MX" sz="2400" i="1" dirty="0">
                <a:latin typeface="Arial Narrow" pitchFamily="34" charset="0"/>
              </a:rPr>
              <a:t>Traducción del Nuevo Mundo de las Santas Escrituras (online)</a:t>
            </a:r>
            <a:endParaRPr lang="es-VE" sz="2400" i="1" dirty="0">
              <a:latin typeface="Arial Narrow" pitchFamily="34" charset="0"/>
            </a:endParaRP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23" name="Rectangle 3"/>
          <p:cNvSpPr>
            <a:spLocks noChangeArrowheads="1"/>
          </p:cNvSpPr>
          <p:nvPr/>
        </p:nvSpPr>
        <p:spPr bwMode="auto">
          <a:xfrm>
            <a:off x="0" y="0"/>
            <a:ext cx="9144000" cy="6781800"/>
          </a:xfrm>
          <a:prstGeom prst="rect">
            <a:avLst/>
          </a:prstGeom>
          <a:noFill/>
          <a:ln w="9525">
            <a:noFill/>
            <a:miter lim="800000"/>
            <a:headEnd/>
            <a:tailEnd/>
          </a:ln>
          <a:effectLst>
            <a:outerShdw dist="53882" dir="2700000" algn="ctr" rotWithShape="0">
              <a:srgbClr val="000000"/>
            </a:outerShdw>
          </a:effectLst>
        </p:spPr>
        <p:txBody>
          <a:bodyPr anchor="ctr"/>
          <a:lstStyle/>
          <a:p>
            <a:pPr algn="ctr">
              <a:spcBef>
                <a:spcPct val="0"/>
              </a:spcBef>
              <a:buFontTx/>
              <a:buNone/>
            </a:pPr>
            <a:r>
              <a:rPr lang="es-MX" sz="4400" dirty="0">
                <a:latin typeface="CentSchbook BT" pitchFamily="18" charset="0"/>
              </a:rPr>
              <a:t>La idea es que el “esclavo fiel y discreto” está colocado sobre los demás “domésticos”, con la tarea específica de “darles su alimento al tiempo apropiado”.</a:t>
            </a:r>
            <a:endParaRPr lang="es-VE" sz="4400" dirty="0">
              <a:latin typeface="CentSchbook BT" pitchFamily="18" charset="0"/>
            </a:endParaRP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4899" name="Rectangle 3"/>
          <p:cNvSpPr>
            <a:spLocks noChangeArrowheads="1"/>
          </p:cNvSpPr>
          <p:nvPr/>
        </p:nvSpPr>
        <p:spPr bwMode="auto">
          <a:xfrm>
            <a:off x="0" y="0"/>
            <a:ext cx="9144000" cy="6781800"/>
          </a:xfrm>
          <a:prstGeom prst="rect">
            <a:avLst/>
          </a:prstGeom>
          <a:noFill/>
          <a:ln w="9525">
            <a:noFill/>
            <a:miter lim="800000"/>
            <a:headEnd/>
            <a:tailEnd/>
          </a:ln>
          <a:effectLst>
            <a:outerShdw dist="53882" dir="2700000" algn="ctr" rotWithShape="0">
              <a:srgbClr val="000000"/>
            </a:outerShdw>
          </a:effectLst>
        </p:spPr>
        <p:txBody>
          <a:bodyPr anchor="ctr"/>
          <a:lstStyle/>
          <a:p>
            <a:pPr algn="ctr">
              <a:spcBef>
                <a:spcPct val="0"/>
              </a:spcBef>
              <a:buFontTx/>
              <a:buNone/>
            </a:pPr>
            <a:r>
              <a:rPr lang="es-MX" sz="4400" dirty="0">
                <a:latin typeface="CentSchbook BT" pitchFamily="18" charset="0"/>
              </a:rPr>
              <a:t>El “esclavo fiel y discreto” es una clase especial de personas, formada por los miembros vivientes del grupo de 144.000 elegidos que Jehová ha escogido desde Pentecostés en adelante.</a:t>
            </a:r>
            <a:endParaRPr lang="es-VE" sz="4400" i="1" dirty="0">
              <a:latin typeface="Arial Narrow" pitchFamily="34" charset="0"/>
            </a:endParaRP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6947" name="Rectangle 3"/>
          <p:cNvSpPr>
            <a:spLocks noChangeArrowheads="1"/>
          </p:cNvSpPr>
          <p:nvPr/>
        </p:nvSpPr>
        <p:spPr bwMode="auto">
          <a:xfrm>
            <a:off x="0" y="0"/>
            <a:ext cx="9144000" cy="6781800"/>
          </a:xfrm>
          <a:prstGeom prst="rect">
            <a:avLst/>
          </a:prstGeom>
          <a:noFill/>
          <a:ln w="9525">
            <a:noFill/>
            <a:miter lim="800000"/>
            <a:headEnd/>
            <a:tailEnd/>
          </a:ln>
          <a:effectLst>
            <a:outerShdw dist="53882" dir="2700000" algn="ctr" rotWithShape="0">
              <a:srgbClr val="000000"/>
            </a:outerShdw>
          </a:effectLst>
        </p:spPr>
        <p:txBody>
          <a:bodyPr anchor="ctr"/>
          <a:lstStyle/>
          <a:p>
            <a:pPr algn="ctr">
              <a:spcBef>
                <a:spcPct val="0"/>
              </a:spcBef>
              <a:buFontTx/>
              <a:buNone/>
            </a:pPr>
            <a:r>
              <a:rPr lang="es-MX" sz="4400" dirty="0">
                <a:latin typeface="CentSchbook BT" pitchFamily="18" charset="0"/>
              </a:rPr>
              <a:t>El “esclavo fiel y discreto” ejerce toda autoridad didáctica entre los testigos de Jehová, referente a doctrina y fe.</a:t>
            </a:r>
            <a:endParaRPr lang="es-VE" sz="4400" dirty="0">
              <a:latin typeface="CentSchbook BT" pitchFamily="18" charset="0"/>
            </a:endParaRP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7971" name="Rectangle 3"/>
          <p:cNvSpPr>
            <a:spLocks noChangeArrowheads="1"/>
          </p:cNvSpPr>
          <p:nvPr/>
        </p:nvSpPr>
        <p:spPr bwMode="auto">
          <a:xfrm>
            <a:off x="0" y="0"/>
            <a:ext cx="9144000" cy="6781800"/>
          </a:xfrm>
          <a:prstGeom prst="rect">
            <a:avLst/>
          </a:prstGeom>
          <a:noFill/>
          <a:ln w="9525">
            <a:noFill/>
            <a:miter lim="800000"/>
            <a:headEnd/>
            <a:tailEnd/>
          </a:ln>
          <a:effectLst>
            <a:outerShdw dist="53882" dir="2700000" algn="ctr" rotWithShape="0">
              <a:srgbClr val="000000"/>
            </a:outerShdw>
          </a:effectLst>
        </p:spPr>
        <p:txBody>
          <a:bodyPr anchor="ctr"/>
          <a:lstStyle/>
          <a:p>
            <a:pPr algn="ctr">
              <a:spcBef>
                <a:spcPct val="0"/>
              </a:spcBef>
              <a:buFontTx/>
              <a:buNone/>
            </a:pPr>
            <a:r>
              <a:rPr lang="es-MX" sz="4000" dirty="0">
                <a:latin typeface="CentSchbook BT" pitchFamily="18" charset="0"/>
              </a:rPr>
              <a:t>Los testigos de Jehová reciben la enseñanza que “un cristiano maduro ... no promueve ni insiste en opiniones personales o guarda ideas privadas [individuales] referente al entendimiento de la Biblia. Mas bien, ejerce completa confianza en la verdad como revelada por Jehová Dios a través de su Hijo, Jesucristo, y ‘el esclavo fiel y discreto’”</a:t>
            </a:r>
            <a:br>
              <a:rPr lang="es-MX" sz="4000" dirty="0">
                <a:latin typeface="CentSchbook BT" pitchFamily="18" charset="0"/>
              </a:rPr>
            </a:br>
            <a:r>
              <a:rPr lang="es-MX" sz="2400" dirty="0">
                <a:latin typeface="CentSchbook BT" pitchFamily="18" charset="0"/>
              </a:rPr>
              <a:t/>
            </a:r>
            <a:br>
              <a:rPr lang="es-MX" sz="2400" dirty="0">
                <a:latin typeface="CentSchbook BT" pitchFamily="18" charset="0"/>
              </a:rPr>
            </a:br>
            <a:r>
              <a:rPr lang="es-MX" sz="2400" dirty="0">
                <a:latin typeface="CentSchbook BT" pitchFamily="18" charset="0"/>
              </a:rPr>
              <a:t> </a:t>
            </a:r>
            <a:r>
              <a:rPr lang="es-MX" sz="2400" dirty="0">
                <a:latin typeface="Arial Narrow" pitchFamily="34" charset="0"/>
              </a:rPr>
              <a:t>– </a:t>
            </a:r>
            <a:r>
              <a:rPr lang="es-MX" sz="2400" i="1" dirty="0" err="1">
                <a:latin typeface="Arial Narrow" pitchFamily="34" charset="0"/>
              </a:rPr>
              <a:t>Watchtower</a:t>
            </a:r>
            <a:r>
              <a:rPr lang="es-MX" sz="2400" dirty="0">
                <a:latin typeface="Arial Narrow" pitchFamily="34" charset="0"/>
              </a:rPr>
              <a:t> , 1 de agosto de 2001, página 14, párrafo 8</a:t>
            </a:r>
            <a:endParaRPr lang="es-VE" sz="2400" dirty="0">
              <a:latin typeface="Arial Narrow" pitchFamily="34" charset="0"/>
            </a:endParaRP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8995" name="Rectangle 3"/>
          <p:cNvSpPr>
            <a:spLocks noChangeArrowheads="1"/>
          </p:cNvSpPr>
          <p:nvPr/>
        </p:nvSpPr>
        <p:spPr bwMode="auto">
          <a:xfrm>
            <a:off x="0" y="0"/>
            <a:ext cx="9144000" cy="6781800"/>
          </a:xfrm>
          <a:prstGeom prst="rect">
            <a:avLst/>
          </a:prstGeom>
          <a:noFill/>
          <a:ln w="9525">
            <a:noFill/>
            <a:miter lim="800000"/>
            <a:headEnd/>
            <a:tailEnd/>
          </a:ln>
          <a:effectLst>
            <a:outerShdw dist="53882" dir="2700000" algn="ctr" rotWithShape="0">
              <a:srgbClr val="000000"/>
            </a:outerShdw>
          </a:effectLst>
        </p:spPr>
        <p:txBody>
          <a:bodyPr anchor="ctr"/>
          <a:lstStyle/>
          <a:p>
            <a:pPr algn="ctr">
              <a:spcBef>
                <a:spcPct val="0"/>
              </a:spcBef>
              <a:buFontTx/>
              <a:buNone/>
            </a:pPr>
            <a:r>
              <a:rPr lang="es-MX" sz="4400" dirty="0">
                <a:latin typeface="CentSchbook BT" pitchFamily="18" charset="0"/>
              </a:rPr>
              <a:t>La autoridad para tomar decisiones y formar doctrina se concentra en el Cuerpo Gobernante de la Sociedad Atalaya, basándose</a:t>
            </a:r>
            <a:br>
              <a:rPr lang="es-MX" sz="4400" dirty="0">
                <a:latin typeface="CentSchbook BT" pitchFamily="18" charset="0"/>
              </a:rPr>
            </a:br>
            <a:r>
              <a:rPr lang="es-MX" sz="4400" dirty="0">
                <a:latin typeface="CentSchbook BT" pitchFamily="18" charset="0"/>
              </a:rPr>
              <a:t>en Hechos 15:19</a:t>
            </a:r>
            <a:endParaRPr lang="es-VE" sz="4400" dirty="0">
              <a:latin typeface="CentSchbook BT" pitchFamily="18" charset="0"/>
            </a:endParaRP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0019" name="Rectangle 3"/>
          <p:cNvSpPr>
            <a:spLocks noChangeArrowheads="1"/>
          </p:cNvSpPr>
          <p:nvPr/>
        </p:nvSpPr>
        <p:spPr bwMode="auto">
          <a:xfrm>
            <a:off x="0" y="0"/>
            <a:ext cx="9144000" cy="6781800"/>
          </a:xfrm>
          <a:prstGeom prst="rect">
            <a:avLst/>
          </a:prstGeom>
          <a:noFill/>
          <a:ln w="9525">
            <a:noFill/>
            <a:miter lim="800000"/>
            <a:headEnd/>
            <a:tailEnd/>
          </a:ln>
          <a:effectLst>
            <a:outerShdw dist="53882" dir="2700000" algn="ctr" rotWithShape="0">
              <a:srgbClr val="000000"/>
            </a:outerShdw>
          </a:effectLst>
        </p:spPr>
        <p:txBody>
          <a:bodyPr anchor="ctr"/>
          <a:lstStyle/>
          <a:p>
            <a:pPr algn="ctr">
              <a:spcBef>
                <a:spcPct val="0"/>
              </a:spcBef>
              <a:buFontTx/>
              <a:buNone/>
            </a:pPr>
            <a:r>
              <a:rPr lang="es-MX" sz="4000" dirty="0">
                <a:latin typeface="CentSchbook BT" pitchFamily="18" charset="0"/>
              </a:rPr>
              <a:t>“‘El esclavo fiel y discreto’ busca preservar unidad y hace posible que en asuntos de organización ‘todo sea hecho decentemente y con orden’. Para lograr esto en el primer siglo, se escogió un grupo de cristianos ungidos de la clase del esclavo fiel y discreto para servir como sus representantes.</a:t>
            </a:r>
            <a:br>
              <a:rPr lang="es-MX" sz="4000" dirty="0">
                <a:latin typeface="CentSchbook BT" pitchFamily="18" charset="0"/>
              </a:rPr>
            </a:br>
            <a:r>
              <a:rPr lang="es-MX" sz="1200" dirty="0">
                <a:latin typeface="Arial Narrow" pitchFamily="34" charset="0"/>
              </a:rPr>
              <a:t/>
            </a:r>
            <a:br>
              <a:rPr lang="es-MX" sz="1200" dirty="0">
                <a:latin typeface="Arial Narrow" pitchFamily="34" charset="0"/>
              </a:rPr>
            </a:br>
            <a:r>
              <a:rPr lang="es-MX" sz="2400" dirty="0">
                <a:latin typeface="Arial Narrow" pitchFamily="34" charset="0"/>
              </a:rPr>
              <a:t>[continuado]</a:t>
            </a:r>
            <a:endParaRPr lang="es-VE" sz="2400" dirty="0">
              <a:latin typeface="Arial Narrow" pitchFamily="34" charset="0"/>
            </a:endParaRP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1043" name="Rectangle 3"/>
          <p:cNvSpPr>
            <a:spLocks noChangeArrowheads="1"/>
          </p:cNvSpPr>
          <p:nvPr/>
        </p:nvSpPr>
        <p:spPr bwMode="auto">
          <a:xfrm>
            <a:off x="0" y="0"/>
            <a:ext cx="9144000" cy="6781800"/>
          </a:xfrm>
          <a:prstGeom prst="rect">
            <a:avLst/>
          </a:prstGeom>
          <a:noFill/>
          <a:ln w="9525">
            <a:noFill/>
            <a:miter lim="800000"/>
            <a:headEnd/>
            <a:tailEnd/>
          </a:ln>
          <a:effectLst>
            <a:outerShdw dist="53882" dir="2700000" algn="ctr" rotWithShape="0">
              <a:srgbClr val="000000"/>
            </a:outerShdw>
          </a:effectLst>
        </p:spPr>
        <p:txBody>
          <a:bodyPr anchor="ctr"/>
          <a:lstStyle/>
          <a:p>
            <a:pPr algn="ctr">
              <a:spcBef>
                <a:spcPct val="0"/>
              </a:spcBef>
              <a:buFontTx/>
              <a:buNone/>
            </a:pPr>
            <a:r>
              <a:rPr lang="es-MX" sz="2400" dirty="0">
                <a:latin typeface="Arial Narrow" pitchFamily="34" charset="0"/>
              </a:rPr>
              <a:t>[continuación]</a:t>
            </a:r>
            <a:br>
              <a:rPr lang="es-MX" sz="2400" dirty="0">
                <a:latin typeface="Arial Narrow" pitchFamily="34" charset="0"/>
              </a:rPr>
            </a:br>
            <a:r>
              <a:rPr lang="es-MX" sz="1200" dirty="0">
                <a:latin typeface="Arial Narrow" pitchFamily="34" charset="0"/>
              </a:rPr>
              <a:t/>
            </a:r>
            <a:br>
              <a:rPr lang="es-MX" sz="1200" dirty="0">
                <a:latin typeface="Arial Narrow" pitchFamily="34" charset="0"/>
              </a:rPr>
            </a:br>
            <a:r>
              <a:rPr lang="es-MX" sz="4000" dirty="0">
                <a:latin typeface="CentSchbook BT" pitchFamily="18" charset="0"/>
              </a:rPr>
              <a:t>Como tal, no consultaron con todos los ancianos ungidos en todo el mundo antes de tomar decisiones. Desde su ubicación en la congregación de Jerusalén, sirvieron como un cuerpo gobernante para la congregación entera de cristianos ungidos.”</a:t>
            </a:r>
            <a:br>
              <a:rPr lang="es-MX" sz="4000" dirty="0">
                <a:latin typeface="CentSchbook BT" pitchFamily="18" charset="0"/>
              </a:rPr>
            </a:br>
            <a:r>
              <a:rPr lang="es-MX" sz="2400" dirty="0">
                <a:latin typeface="Arial Narrow" pitchFamily="34" charset="0"/>
              </a:rPr>
              <a:t/>
            </a:r>
            <a:br>
              <a:rPr lang="es-MX" sz="2400" dirty="0">
                <a:latin typeface="Arial Narrow" pitchFamily="34" charset="0"/>
              </a:rPr>
            </a:br>
            <a:r>
              <a:rPr lang="es-MX" sz="2400" dirty="0">
                <a:latin typeface="Arial Narrow" pitchFamily="34" charset="0"/>
              </a:rPr>
              <a:t>– </a:t>
            </a:r>
            <a:r>
              <a:rPr lang="es-MX" sz="2400" i="1" dirty="0" err="1">
                <a:latin typeface="Arial Narrow" pitchFamily="34" charset="0"/>
              </a:rPr>
              <a:t>Organized</a:t>
            </a:r>
            <a:r>
              <a:rPr lang="es-MX" sz="2400" i="1" dirty="0">
                <a:latin typeface="Arial Narrow" pitchFamily="34" charset="0"/>
              </a:rPr>
              <a:t> </a:t>
            </a:r>
            <a:r>
              <a:rPr lang="es-MX" sz="2400" i="1" dirty="0" err="1">
                <a:latin typeface="Arial Narrow" pitchFamily="34" charset="0"/>
              </a:rPr>
              <a:t>to</a:t>
            </a:r>
            <a:r>
              <a:rPr lang="es-MX" sz="2400" i="1" dirty="0">
                <a:latin typeface="Arial Narrow" pitchFamily="34" charset="0"/>
              </a:rPr>
              <a:t> Do </a:t>
            </a:r>
            <a:r>
              <a:rPr lang="es-MX" sz="2400" i="1" dirty="0" err="1">
                <a:latin typeface="Arial Narrow" pitchFamily="34" charset="0"/>
              </a:rPr>
              <a:t>Jehovah's</a:t>
            </a:r>
            <a:r>
              <a:rPr lang="es-MX" sz="2400" i="1" dirty="0">
                <a:latin typeface="Arial Narrow" pitchFamily="34" charset="0"/>
              </a:rPr>
              <a:t> </a:t>
            </a:r>
            <a:r>
              <a:rPr lang="es-MX" sz="2400" i="1" dirty="0" err="1">
                <a:latin typeface="Arial Narrow" pitchFamily="34" charset="0"/>
              </a:rPr>
              <a:t>Will</a:t>
            </a:r>
            <a:r>
              <a:rPr lang="es-MX" sz="2400" i="1" dirty="0">
                <a:latin typeface="Arial Narrow" pitchFamily="34" charset="0"/>
              </a:rPr>
              <a:t> </a:t>
            </a:r>
            <a:r>
              <a:rPr lang="es-MX" sz="2400" dirty="0">
                <a:latin typeface="Arial Narrow" pitchFamily="34" charset="0"/>
              </a:rPr>
              <a:t>(2005) página 17</a:t>
            </a:r>
            <a:endParaRPr lang="es-VE" sz="2400" dirty="0">
              <a:latin typeface="Arial Narrow" pitchFamily="34" charset="0"/>
            </a:endParaRP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2067" name="Rectangle 3"/>
          <p:cNvSpPr>
            <a:spLocks noChangeArrowheads="1"/>
          </p:cNvSpPr>
          <p:nvPr/>
        </p:nvSpPr>
        <p:spPr bwMode="auto">
          <a:xfrm>
            <a:off x="0" y="0"/>
            <a:ext cx="9144000" cy="6781800"/>
          </a:xfrm>
          <a:prstGeom prst="rect">
            <a:avLst/>
          </a:prstGeom>
          <a:noFill/>
          <a:ln w="9525">
            <a:noFill/>
            <a:miter lim="800000"/>
            <a:headEnd/>
            <a:tailEnd/>
          </a:ln>
          <a:effectLst>
            <a:outerShdw dist="53882" dir="2700000" algn="ctr" rotWithShape="0">
              <a:srgbClr val="000000"/>
            </a:outerShdw>
          </a:effectLst>
        </p:spPr>
        <p:txBody>
          <a:bodyPr anchor="ctr"/>
          <a:lstStyle/>
          <a:p>
            <a:pPr algn="ctr">
              <a:spcBef>
                <a:spcPct val="0"/>
              </a:spcBef>
              <a:buFontTx/>
              <a:buNone/>
            </a:pPr>
            <a:r>
              <a:rPr lang="es-MX" sz="4000" dirty="0">
                <a:latin typeface="CentSchbook BT" pitchFamily="18" charset="0"/>
              </a:rPr>
              <a:t>Así, el Cuerpo Gobernante de la sociedad Atalaya sirve como “el esclavo fiel y discreto”, con la responsabilidad asignada de</a:t>
            </a:r>
            <a:br>
              <a:rPr lang="es-MX" sz="4000" dirty="0">
                <a:latin typeface="CentSchbook BT" pitchFamily="18" charset="0"/>
              </a:rPr>
            </a:br>
            <a:r>
              <a:rPr lang="es-MX" sz="4000" dirty="0">
                <a:latin typeface="CentSchbook BT" pitchFamily="18" charset="0"/>
              </a:rPr>
              <a:t>alimentar espiritualmente a los</a:t>
            </a:r>
            <a:br>
              <a:rPr lang="es-MX" sz="4000" dirty="0">
                <a:latin typeface="CentSchbook BT" pitchFamily="18" charset="0"/>
              </a:rPr>
            </a:br>
            <a:r>
              <a:rPr lang="es-MX" sz="4000" dirty="0">
                <a:latin typeface="CentSchbook BT" pitchFamily="18" charset="0"/>
              </a:rPr>
              <a:t>demás “domésticos” por canalizar la verdad revelada por Jehová Dios, a través de su Hijo, Jesucristo.</a:t>
            </a:r>
            <a:endParaRPr lang="es-VE" sz="4000" dirty="0">
              <a:latin typeface="CentSchbook BT" pitchFamily="18" charset="0"/>
            </a:endParaRP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3939" name="Rectangle 3"/>
          <p:cNvSpPr>
            <a:spLocks noChangeArrowheads="1"/>
          </p:cNvSpPr>
          <p:nvPr/>
        </p:nvSpPr>
        <p:spPr bwMode="auto">
          <a:xfrm>
            <a:off x="0" y="0"/>
            <a:ext cx="9144000" cy="6781800"/>
          </a:xfrm>
          <a:prstGeom prst="rect">
            <a:avLst/>
          </a:prstGeom>
          <a:noFill/>
          <a:ln w="9525">
            <a:noFill/>
            <a:miter lim="800000"/>
            <a:headEnd/>
            <a:tailEnd/>
          </a:ln>
          <a:effectLst>
            <a:outerShdw dist="53882" dir="2700000" algn="ctr" rotWithShape="0">
              <a:srgbClr val="000000"/>
            </a:outerShdw>
          </a:effectLst>
        </p:spPr>
        <p:txBody>
          <a:bodyPr anchor="ctr"/>
          <a:lstStyle/>
          <a:p>
            <a:pPr algn="ctr">
              <a:spcBef>
                <a:spcPct val="0"/>
              </a:spcBef>
              <a:buFontTx/>
              <a:buNone/>
            </a:pPr>
            <a:r>
              <a:rPr lang="es-MX" sz="4000">
                <a:latin typeface="CentSchbook BT" pitchFamily="18" charset="0"/>
              </a:rPr>
              <a:t>En otras palabras, y para esta época, el Cuerpo Gobernante es la voz de Dios en la Tierra.</a:t>
            </a:r>
            <a:endParaRPr lang="es-VE" sz="4000">
              <a:latin typeface="CentSchbook BT" pitchFamily="18" charset="0"/>
            </a:endParaRP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9"/>
          <p:cNvSpPr txBox="1">
            <a:spLocks noChangeArrowheads="1"/>
          </p:cNvSpPr>
          <p:nvPr/>
        </p:nvSpPr>
        <p:spPr bwMode="auto">
          <a:xfrm>
            <a:off x="0" y="838200"/>
            <a:ext cx="9144000" cy="5453801"/>
          </a:xfrm>
          <a:prstGeom prst="rect">
            <a:avLst/>
          </a:prstGeom>
          <a:noFill/>
          <a:ln w="9525">
            <a:noFill/>
            <a:miter lim="800000"/>
            <a:headEnd/>
            <a:tailEnd/>
          </a:ln>
          <a:effectLst/>
        </p:spPr>
        <p:txBody>
          <a:bodyPr wrap="square">
            <a:spAutoFit/>
          </a:bodyPr>
          <a:lstStyle/>
          <a:p>
            <a:pPr algn="ctr">
              <a:buNone/>
            </a:pPr>
            <a:r>
              <a:rPr lang="es-VE" sz="3400" dirty="0" smtClean="0">
                <a:solidFill>
                  <a:schemeClr val="bg1"/>
                </a:solidFill>
                <a:effectLst>
                  <a:glow rad="139700">
                    <a:srgbClr val="000000"/>
                  </a:glow>
                </a:effectLst>
                <a:latin typeface="Arial Narrow" pitchFamily="34" charset="0"/>
              </a:rPr>
              <a:t>Fotos y gráficos</a:t>
            </a:r>
          </a:p>
          <a:p>
            <a:pPr algn="ctr">
              <a:buNone/>
            </a:pPr>
            <a:r>
              <a:rPr lang="es-VE" sz="3400" dirty="0" smtClean="0">
                <a:solidFill>
                  <a:schemeClr val="bg1"/>
                </a:solidFill>
                <a:effectLst>
                  <a:glow rad="139700">
                    <a:srgbClr val="000000"/>
                  </a:glow>
                </a:effectLst>
                <a:latin typeface="Arial Narrow" pitchFamily="34" charset="0"/>
              </a:rPr>
              <a:t>procedencia y copyright según identificación individual</a:t>
            </a:r>
          </a:p>
          <a:p>
            <a:pPr algn="ctr">
              <a:buNone/>
            </a:pPr>
            <a:r>
              <a:rPr lang="es-VE" sz="3400" dirty="0" smtClean="0">
                <a:solidFill>
                  <a:schemeClr val="bg1"/>
                </a:solidFill>
                <a:effectLst>
                  <a:glow rad="139700">
                    <a:srgbClr val="000000"/>
                  </a:glow>
                </a:effectLst>
                <a:latin typeface="Arial Narrow" pitchFamily="34" charset="0"/>
              </a:rPr>
              <a:t>(los sin identificación vienen del dominio público)</a:t>
            </a:r>
          </a:p>
          <a:p>
            <a:pPr algn="ctr">
              <a:buNone/>
            </a:pPr>
            <a:endParaRPr lang="es-VE" sz="4800" dirty="0" smtClean="0">
              <a:solidFill>
                <a:schemeClr val="bg1"/>
              </a:solidFill>
              <a:effectLst>
                <a:glow rad="139700">
                  <a:srgbClr val="000000"/>
                </a:glow>
              </a:effectLst>
              <a:latin typeface="Arial Narrow" pitchFamily="34" charset="0"/>
            </a:endParaRPr>
          </a:p>
          <a:p>
            <a:pPr algn="ctr">
              <a:buNone/>
            </a:pPr>
            <a:r>
              <a:rPr lang="es-VE" sz="3400" dirty="0" smtClean="0">
                <a:solidFill>
                  <a:schemeClr val="bg1"/>
                </a:solidFill>
                <a:effectLst>
                  <a:glow rad="139700">
                    <a:srgbClr val="000000"/>
                  </a:glow>
                </a:effectLst>
                <a:latin typeface="Arial Narrow" pitchFamily="34" charset="0"/>
              </a:rPr>
              <a:t>Contenido general adaptado del texto</a:t>
            </a:r>
          </a:p>
          <a:p>
            <a:pPr algn="ctr">
              <a:buNone/>
            </a:pPr>
            <a:r>
              <a:rPr lang="es-VE" sz="3400" i="1" dirty="0" smtClean="0">
                <a:solidFill>
                  <a:schemeClr val="bg1"/>
                </a:solidFill>
                <a:effectLst>
                  <a:glow rad="139700">
                    <a:srgbClr val="000000"/>
                  </a:glow>
                </a:effectLst>
                <a:latin typeface="Arial Narrow" pitchFamily="34" charset="0"/>
              </a:rPr>
              <a:t>La presentación pertinente y persuasiva del evangelio:</a:t>
            </a:r>
          </a:p>
          <a:p>
            <a:pPr algn="ctr">
              <a:buNone/>
            </a:pPr>
            <a:r>
              <a:rPr lang="es-VE" sz="3400" i="1" dirty="0" smtClean="0">
                <a:solidFill>
                  <a:schemeClr val="bg1"/>
                </a:solidFill>
                <a:effectLst>
                  <a:glow rad="139700">
                    <a:srgbClr val="000000"/>
                  </a:glow>
                </a:effectLst>
                <a:latin typeface="Arial Narrow" pitchFamily="34" charset="0"/>
              </a:rPr>
              <a:t>el impacto del entorno religioso</a:t>
            </a:r>
          </a:p>
          <a:p>
            <a:pPr algn="ctr">
              <a:buNone/>
            </a:pPr>
            <a:endParaRPr lang="es-VE" sz="1000" i="1" dirty="0" smtClean="0">
              <a:solidFill>
                <a:schemeClr val="bg1"/>
              </a:solidFill>
              <a:effectLst>
                <a:glow rad="139700">
                  <a:srgbClr val="000000"/>
                </a:glow>
              </a:effectLst>
              <a:latin typeface="Arial Narrow" pitchFamily="34" charset="0"/>
            </a:endParaRPr>
          </a:p>
          <a:p>
            <a:pPr algn="ctr">
              <a:buNone/>
            </a:pPr>
            <a:r>
              <a:rPr lang="es-VE" sz="3400" dirty="0" smtClean="0">
                <a:solidFill>
                  <a:schemeClr val="bg1"/>
                </a:solidFill>
                <a:effectLst>
                  <a:glow rad="139700">
                    <a:srgbClr val="000000"/>
                  </a:glow>
                </a:effectLst>
                <a:latin typeface="Arial Narrow" pitchFamily="34" charset="0"/>
              </a:rPr>
              <a:t>© </a:t>
            </a:r>
            <a:r>
              <a:rPr lang="es-VE" sz="3400" dirty="0" smtClean="0">
                <a:solidFill>
                  <a:schemeClr val="bg1"/>
                </a:solidFill>
                <a:effectLst>
                  <a:glow rad="139700">
                    <a:srgbClr val="000000"/>
                  </a:glow>
                </a:effectLst>
                <a:latin typeface="Arial Narrow" pitchFamily="34" charset="0"/>
              </a:rPr>
              <a:t>2010 </a:t>
            </a:r>
            <a:r>
              <a:rPr lang="es-VE" sz="3400" dirty="0" smtClean="0">
                <a:solidFill>
                  <a:schemeClr val="bg1"/>
                </a:solidFill>
                <a:effectLst>
                  <a:glow rad="139700">
                    <a:srgbClr val="000000"/>
                  </a:glow>
                </a:effectLst>
                <a:latin typeface="Arial Narrow" pitchFamily="34" charset="0"/>
              </a:rPr>
              <a:t>William F. Ritchey</a:t>
            </a:r>
            <a:endParaRPr lang="es-VE" sz="3400" dirty="0">
              <a:solidFill>
                <a:schemeClr val="bg1"/>
              </a:solidFill>
              <a:effectLst>
                <a:glow rad="139700">
                  <a:srgbClr val="000000"/>
                </a:glow>
              </a:effectLst>
              <a:latin typeface="Arial Narrow" pitchFamily="34" charset="0"/>
            </a:endParaRP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dist="35921" dir="2700000" algn="ctr" rotWithShape="0">
            <a:srgbClr val="000066"/>
          </a:outerShdw>
        </a:effectLst>
      </a:spPr>
      <a:bodyPr vert="horz" wrap="square" lIns="91440" tIns="45720" rIns="91440" bIns="45720" numCol="1" anchor="t" anchorCtr="0" compatLnSpc="1">
        <a:prstTxWarp prst="textNoShape">
          <a:avLst/>
        </a:prstTxWarp>
      </a:bodyPr>
      <a:lstStyle>
        <a:defPPr marL="609600" marR="0" indent="-609600" algn="l" defTabSz="914400" rtl="0" eaLnBrk="1" fontAlgn="base" latinLnBrk="0" hangingPunct="1">
          <a:lnSpc>
            <a:spcPct val="100000"/>
          </a:lnSpc>
          <a:spcBef>
            <a:spcPct val="20000"/>
          </a:spcBef>
          <a:spcAft>
            <a:spcPct val="0"/>
          </a:spcAft>
          <a:buClrTx/>
          <a:buSzTx/>
          <a:buFont typeface="Wingdings" pitchFamily="2" charset="2"/>
          <a:buBlip>
            <a:blip xmlns:r="http://schemas.openxmlformats.org/officeDocument/2006/relationships" r:embed="rId1"/>
          </a:buBlip>
          <a:tabLst/>
          <a:defRPr kumimoji="0" lang="en-US" sz="3200" b="0" i="0" u="none" strike="noStrike" cap="none" normalizeH="0" baseline="0" smtClean="0">
            <a:ln>
              <a:noFill/>
            </a:ln>
            <a:solidFill>
              <a:srgbClr val="FFFF00"/>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dist="35921" dir="2700000" algn="ctr" rotWithShape="0">
            <a:srgbClr val="000066"/>
          </a:outerShdw>
        </a:effectLst>
      </a:spPr>
      <a:bodyPr vert="horz" wrap="square" lIns="91440" tIns="45720" rIns="91440" bIns="45720" numCol="1" anchor="t" anchorCtr="0" compatLnSpc="1">
        <a:prstTxWarp prst="textNoShape">
          <a:avLst/>
        </a:prstTxWarp>
      </a:bodyPr>
      <a:lstStyle>
        <a:defPPr marL="609600" marR="0" indent="-609600" algn="l" defTabSz="914400" rtl="0" eaLnBrk="1" fontAlgn="base" latinLnBrk="0" hangingPunct="1">
          <a:lnSpc>
            <a:spcPct val="100000"/>
          </a:lnSpc>
          <a:spcBef>
            <a:spcPct val="20000"/>
          </a:spcBef>
          <a:spcAft>
            <a:spcPct val="0"/>
          </a:spcAft>
          <a:buClrTx/>
          <a:buSzTx/>
          <a:buFont typeface="Wingdings" pitchFamily="2" charset="2"/>
          <a:buBlip>
            <a:blip xmlns:r="http://schemas.openxmlformats.org/officeDocument/2006/relationships" r:embed="rId1"/>
          </a:buBlip>
          <a:tabLst/>
          <a:defRPr kumimoji="0" lang="en-US" sz="3200" b="0" i="0" u="none" strike="noStrike" cap="none" normalizeH="0" baseline="0" smtClean="0">
            <a:ln>
              <a:noFill/>
            </a:ln>
            <a:solidFill>
              <a:srgbClr val="FFFF00"/>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8451</TotalTime>
  <Words>2476</Words>
  <Application>Microsoft Office PowerPoint</Application>
  <PresentationFormat>On-screen Show (4:3)</PresentationFormat>
  <Paragraphs>200</Paragraphs>
  <Slides>74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74</vt:i4>
      </vt:variant>
    </vt:vector>
  </HeadingPairs>
  <TitlesOfParts>
    <vt:vector size="83" baseType="lpstr">
      <vt:lpstr>Arial</vt:lpstr>
      <vt:lpstr>Wingdings</vt:lpstr>
      <vt:lpstr>Libra BT</vt:lpstr>
      <vt:lpstr>DF Calligraphic Ornaments LET</vt:lpstr>
      <vt:lpstr>Arial Narrow</vt:lpstr>
      <vt:lpstr>Swis721 Lt BT</vt:lpstr>
      <vt:lpstr>Times New Roman</vt:lpstr>
      <vt:lpstr>CentSchbook BT</vt:lpstr>
      <vt:lpstr>Default Design</vt:lpstr>
      <vt:lpstr>Los testigos de Jehová   claves para entenderlos [parte b]</vt:lpstr>
      <vt:lpstr>Hablan de una manera tan cerca de la posición evangélica</vt:lpstr>
      <vt:lpstr>¿quién es Jesús?</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¿para quiénes murió Jesús?</vt:lpstr>
      <vt:lpstr>Slide 25</vt:lpstr>
      <vt:lpstr>Slide 26</vt:lpstr>
      <vt:lpstr>Slide 27</vt:lpstr>
      <vt:lpstr>Slide 28</vt:lpstr>
      <vt:lpstr>Slide 29</vt:lpstr>
      <vt:lpstr>Slide 30</vt:lpstr>
      <vt:lpstr>Slide 31</vt:lpstr>
      <vt:lpstr>¿cómo se salva?</vt:lpstr>
      <vt:lpstr>Slide 33</vt:lpstr>
      <vt:lpstr>Slide 34</vt:lpstr>
      <vt:lpstr>Slide 35</vt:lpstr>
      <vt:lpstr>Slide 36</vt:lpstr>
      <vt:lpstr>Slide 37</vt:lpstr>
      <vt:lpstr>6. emplean terminología que confunde a los evangélicos</vt:lpstr>
      <vt:lpstr>Hablan de una manera tan cerca de la posición evangélica</vt:lpstr>
      <vt:lpstr>¿los testigos de Jehová creen que son los únicos que se salvarán?</vt:lpstr>
      <vt:lpstr>Slide 41</vt:lpstr>
      <vt:lpstr>Slide 42</vt:lpstr>
      <vt:lpstr>Slide 43</vt:lpstr>
      <vt:lpstr>Puede crear una “cortina de humo” que oculta el significado real</vt:lpstr>
      <vt:lpstr>Slide 45</vt:lpstr>
      <vt:lpstr>Slide 46</vt:lpstr>
      <vt:lpstr>“la estrategia de guerra teocrática”  Watchtower, 01 de febrero de 1956, páginas 76–85 Watchtower, 01 de agosto de 1957, página 285</vt:lpstr>
      <vt:lpstr>Slide 48</vt:lpstr>
      <vt:lpstr>Slide 49</vt:lpstr>
      <vt:lpstr>7. manipulan dudas referente a la habilidad de estudiar las escrituras</vt:lpstr>
      <vt:lpstr>8. son muy parecidos a la iglesia católica en jerarquía y práctica</vt:lpstr>
      <vt:lpstr>Son la única fuente de verdad confiable</vt:lpstr>
      <vt:lpstr>Slide 53</vt:lpstr>
      <vt:lpstr>Slide 54</vt:lpstr>
      <vt:lpstr>Todos deben aceptar las interpretaciones de la Sociedad Atalaya, sin cuestionarlas</vt:lpstr>
      <vt:lpstr>Slide 56</vt:lpstr>
      <vt:lpstr>Slide 57</vt:lpstr>
      <vt:lpstr>Tienen la única interpretación verídica de lo que Dios desea comunicar</vt:lpstr>
      <vt:lpstr>La alta jerarquía ejerce casi un poder papal</vt:lpstr>
      <vt:lpstr>9. la clave principal para entender todo esto es el versículo en Mateo 24:45</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03 Presentación visual - parte B (los testigos de Jehova - claves para entenderlos)</dc:title>
  <dc:creator>William Ritchey</dc:creator>
  <cp:lastModifiedBy>William Ritchey</cp:lastModifiedBy>
  <cp:revision>333</cp:revision>
  <dcterms:created xsi:type="dcterms:W3CDTF">2007-11-13T16:31:37Z</dcterms:created>
  <dcterms:modified xsi:type="dcterms:W3CDTF">2009-10-29T19:05:41Z</dcterms:modified>
</cp:coreProperties>
</file>