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Default Extension="fntdata" ContentType="application/x-fontdata"/>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592" r:id="rId2"/>
    <p:sldId id="737" r:id="rId3"/>
    <p:sldId id="1172" r:id="rId4"/>
    <p:sldId id="1173" r:id="rId5"/>
    <p:sldId id="1174" r:id="rId6"/>
    <p:sldId id="1175" r:id="rId7"/>
    <p:sldId id="1176" r:id="rId8"/>
    <p:sldId id="1177" r:id="rId9"/>
    <p:sldId id="1179" r:id="rId10"/>
    <p:sldId id="1178" r:id="rId11"/>
    <p:sldId id="1180" r:id="rId12"/>
    <p:sldId id="1181" r:id="rId13"/>
    <p:sldId id="1340" r:id="rId14"/>
    <p:sldId id="1341" r:id="rId15"/>
    <p:sldId id="1182" r:id="rId16"/>
    <p:sldId id="1183" r:id="rId17"/>
    <p:sldId id="1184" r:id="rId18"/>
    <p:sldId id="1185" r:id="rId19"/>
    <p:sldId id="1186" r:id="rId20"/>
    <p:sldId id="1187" r:id="rId21"/>
    <p:sldId id="1188" r:id="rId22"/>
    <p:sldId id="1342" r:id="rId23"/>
    <p:sldId id="1189" r:id="rId24"/>
    <p:sldId id="1190" r:id="rId25"/>
    <p:sldId id="1191" r:id="rId26"/>
    <p:sldId id="1192" r:id="rId27"/>
    <p:sldId id="1193" r:id="rId28"/>
    <p:sldId id="1253" r:id="rId29"/>
    <p:sldId id="1195" r:id="rId30"/>
    <p:sldId id="1196" r:id="rId31"/>
    <p:sldId id="1197" r:id="rId32"/>
    <p:sldId id="1198" r:id="rId33"/>
    <p:sldId id="1200" r:id="rId34"/>
    <p:sldId id="1329" r:id="rId35"/>
    <p:sldId id="1201" r:id="rId36"/>
    <p:sldId id="1202" r:id="rId37"/>
    <p:sldId id="1203" r:id="rId38"/>
    <p:sldId id="1204" r:id="rId39"/>
    <p:sldId id="1205" r:id="rId40"/>
    <p:sldId id="1206" r:id="rId41"/>
    <p:sldId id="1207" r:id="rId42"/>
    <p:sldId id="1208" r:id="rId43"/>
    <p:sldId id="1209" r:id="rId44"/>
    <p:sldId id="1343" r:id="rId45"/>
    <p:sldId id="1344" r:id="rId46"/>
    <p:sldId id="1345" r:id="rId47"/>
    <p:sldId id="1210" r:id="rId48"/>
    <p:sldId id="1346" r:id="rId49"/>
    <p:sldId id="1347" r:id="rId50"/>
    <p:sldId id="1348" r:id="rId51"/>
    <p:sldId id="1349" r:id="rId52"/>
    <p:sldId id="1350" r:id="rId53"/>
    <p:sldId id="1351" r:id="rId54"/>
    <p:sldId id="1352" r:id="rId55"/>
    <p:sldId id="1353" r:id="rId56"/>
    <p:sldId id="1354" r:id="rId57"/>
    <p:sldId id="1355" r:id="rId58"/>
    <p:sldId id="1211" r:id="rId59"/>
    <p:sldId id="1356" r:id="rId60"/>
    <p:sldId id="1425" r:id="rId61"/>
    <p:sldId id="1424" r:id="rId62"/>
    <p:sldId id="1358" r:id="rId63"/>
    <p:sldId id="1359" r:id="rId64"/>
    <p:sldId id="1212" r:id="rId65"/>
    <p:sldId id="1213" r:id="rId66"/>
    <p:sldId id="1360" r:id="rId67"/>
    <p:sldId id="1380" r:id="rId68"/>
    <p:sldId id="1383" r:id="rId69"/>
    <p:sldId id="1404" r:id="rId70"/>
    <p:sldId id="1382" r:id="rId71"/>
    <p:sldId id="1388" r:id="rId72"/>
    <p:sldId id="1405" r:id="rId73"/>
    <p:sldId id="1410" r:id="rId74"/>
    <p:sldId id="1389" r:id="rId75"/>
    <p:sldId id="1384" r:id="rId76"/>
    <p:sldId id="1381" r:id="rId77"/>
    <p:sldId id="1385" r:id="rId78"/>
    <p:sldId id="1411" r:id="rId79"/>
    <p:sldId id="1400" r:id="rId80"/>
    <p:sldId id="1402" r:id="rId81"/>
    <p:sldId id="1403" r:id="rId82"/>
    <p:sldId id="1426" r:id="rId83"/>
    <p:sldId id="1399" r:id="rId84"/>
    <p:sldId id="724" r:id="rId85"/>
  </p:sldIdLst>
  <p:sldSz cx="9144000" cy="6858000" type="screen4x3"/>
  <p:notesSz cx="6858000" cy="9144000"/>
  <p:embeddedFontLst>
    <p:embeddedFont>
      <p:font typeface="Libra BT" pitchFamily="66" charset="0"/>
      <p:regular r:id="rId86"/>
    </p:embeddedFont>
    <p:embeddedFont>
      <p:font typeface="DF Calligraphic Ornaments LET" pitchFamily="2" charset="2"/>
      <p:regular r:id="rId87"/>
    </p:embeddedFont>
    <p:embeddedFont>
      <p:font typeface="Arial Narrow" pitchFamily="34" charset="0"/>
      <p:regular r:id="rId88"/>
      <p:bold r:id="rId89"/>
      <p:italic r:id="rId90"/>
      <p:boldItalic r:id="rId91"/>
    </p:embeddedFont>
    <p:embeddedFont>
      <p:font typeface="CentSchbook BT" pitchFamily="18" charset="0"/>
      <p:regular r:id="rId92"/>
      <p:bold r:id="rId93"/>
      <p:italic r:id="rId94"/>
      <p:boldItalic r:id="rId95"/>
    </p:embeddedFont>
    <p:embeddedFont>
      <p:font typeface="Swis721 Lt BT" pitchFamily="34" charset="0"/>
      <p:regular r:id="rId96"/>
      <p:italic r:id="rId97"/>
    </p:embeddedFont>
  </p:embeddedFontLst>
  <p:defaultTextStyle>
    <a:defPPr>
      <a:defRPr lang="en-US"/>
    </a:defPPr>
    <a:lvl1pPr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1pPr>
    <a:lvl2pPr marL="457200"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2pPr>
    <a:lvl3pPr marL="914400"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3pPr>
    <a:lvl4pPr marL="1371600"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4pPr>
    <a:lvl5pPr marL="1828800"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5pPr>
    <a:lvl6pPr marL="2286000" algn="l" defTabSz="914400" rtl="0" eaLnBrk="1" latinLnBrk="0" hangingPunct="1">
      <a:defRPr sz="3200" kern="1200">
        <a:solidFill>
          <a:srgbClr val="FFFF00"/>
        </a:solidFill>
        <a:latin typeface="Arial" charset="0"/>
        <a:ea typeface="+mn-ea"/>
        <a:cs typeface="+mn-cs"/>
      </a:defRPr>
    </a:lvl6pPr>
    <a:lvl7pPr marL="2743200" algn="l" defTabSz="914400" rtl="0" eaLnBrk="1" latinLnBrk="0" hangingPunct="1">
      <a:defRPr sz="3200" kern="1200">
        <a:solidFill>
          <a:srgbClr val="FFFF00"/>
        </a:solidFill>
        <a:latin typeface="Arial" charset="0"/>
        <a:ea typeface="+mn-ea"/>
        <a:cs typeface="+mn-cs"/>
      </a:defRPr>
    </a:lvl7pPr>
    <a:lvl8pPr marL="3200400" algn="l" defTabSz="914400" rtl="0" eaLnBrk="1" latinLnBrk="0" hangingPunct="1">
      <a:defRPr sz="3200" kern="1200">
        <a:solidFill>
          <a:srgbClr val="FFFF00"/>
        </a:solidFill>
        <a:latin typeface="Arial" charset="0"/>
        <a:ea typeface="+mn-ea"/>
        <a:cs typeface="+mn-cs"/>
      </a:defRPr>
    </a:lvl8pPr>
    <a:lvl9pPr marL="3657600" algn="l" defTabSz="914400" rtl="0" eaLnBrk="1" latinLnBrk="0" hangingPunct="1">
      <a:defRPr sz="3200" kern="1200">
        <a:solidFill>
          <a:srgbClr val="FFFF00"/>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00"/>
    <a:srgbClr val="000066"/>
    <a:srgbClr val="000099"/>
    <a:srgbClr val="0033CC"/>
    <a:srgbClr val="00FFFF"/>
    <a:srgbClr val="FFFFFF"/>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8" autoAdjust="0"/>
    <p:restoredTop sz="94728" autoAdjust="0"/>
  </p:normalViewPr>
  <p:slideViewPr>
    <p:cSldViewPr>
      <p:cViewPr varScale="1">
        <p:scale>
          <a:sx n="66" d="100"/>
          <a:sy n="66" d="100"/>
        </p:scale>
        <p:origin x="-115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756"/>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4.fntdata"/><Relationship Id="rId97"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5.fntdata"/><Relationship Id="rId95" Type="http://schemas.openxmlformats.org/officeDocument/2006/relationships/font" Target="fonts/font1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8.fntdata"/><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font" Target="fonts/font6.fntdata"/><Relationship Id="rId96"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94" Type="http://schemas.openxmlformats.org/officeDocument/2006/relationships/font" Target="fonts/font9.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714B1E8-1D84-437D-86FD-F4F50B34210B}" type="slidenum">
              <a:rPr lang="en-US"/>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2C7AD50-07B8-480D-9B14-2357329911DE}"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6EF5F5-CF40-4949-97A9-721FDD79B022}"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E3FE6E3-9ADD-45D3-87D4-B59AFD093F2F}"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A1D3C7C-687B-4874-BBD0-F0B3E951D7BE}"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358473A-5300-4B9B-95A7-36F36F6842BD}"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05AB557-BEBA-4AF7-B639-F009AF67AAF3}"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3FC0C2E-8CBC-4615-B807-74880EAF3AC1}"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1D53746-01B4-4791-80BC-DBF8B426755F}"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18F24CB-7A66-4CA2-A3EC-76D9140BEE77}"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5372CD2-E4C7-4912-9E9F-F55DDD3E6731}"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tx1"/>
                </a:solidFill>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tx1"/>
                </a:solidFill>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tx1"/>
                </a:solidFill>
              </a:defRPr>
            </a:lvl1pPr>
          </a:lstStyle>
          <a:p>
            <a:fld id="{9F047D50-89AA-4F33-BE8D-25660D3E92C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1.xml"/><Relationship Id="rId1" Type="http://schemas.openxmlformats.org/officeDocument/2006/relationships/vmlDrawing" Target="../drawings/vmlDrawing5.v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xml"/><Relationship Id="rId1" Type="http://schemas.openxmlformats.org/officeDocument/2006/relationships/vmlDrawing" Target="../drawings/vmlDrawing8.v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xml"/><Relationship Id="rId1" Type="http://schemas.openxmlformats.org/officeDocument/2006/relationships/vmlDrawing" Target="../drawings/vmlDrawing9.v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1.xml"/><Relationship Id="rId1" Type="http://schemas.openxmlformats.org/officeDocument/2006/relationships/vmlDrawing" Target="../drawings/vmlDrawing10.v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1.xml"/><Relationship Id="rId1" Type="http://schemas.openxmlformats.org/officeDocument/2006/relationships/vmlDrawing" Target="../drawings/vmlDrawing12.v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1.xml"/><Relationship Id="rId1" Type="http://schemas.openxmlformats.org/officeDocument/2006/relationships/vmlDrawing" Target="../drawings/vmlDrawing13.vml"/></Relationships>
</file>

<file path=ppt/slides/_rels/slide5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1.xml"/><Relationship Id="rId1" Type="http://schemas.openxmlformats.org/officeDocument/2006/relationships/vmlDrawing" Target="../drawings/vmlDrawing14.v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1.xml"/><Relationship Id="rId1" Type="http://schemas.openxmlformats.org/officeDocument/2006/relationships/vmlDrawing" Target="../drawings/vmlDrawing15.v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1.xml"/><Relationship Id="rId1" Type="http://schemas.openxmlformats.org/officeDocument/2006/relationships/vmlDrawing" Target="../drawings/vmlDrawing16.v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6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vmlDrawing" Target="../drawings/vmlDrawing23.v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vmlDrawing" Target="../drawings/vmlDrawing24.vml"/></Relationships>
</file>

<file path=ppt/slides/_rels/slide7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xml"/><Relationship Id="rId1" Type="http://schemas.openxmlformats.org/officeDocument/2006/relationships/vmlDrawing" Target="../drawings/vmlDrawing25.vml"/></Relationships>
</file>

<file path=ppt/slides/_rels/slide7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1.xml"/><Relationship Id="rId1" Type="http://schemas.openxmlformats.org/officeDocument/2006/relationships/vmlDrawing" Target="../drawings/vmlDrawing26.vml"/></Relationships>
</file>

<file path=ppt/slides/_rels/slide8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1.xml"/><Relationship Id="rId1" Type="http://schemas.openxmlformats.org/officeDocument/2006/relationships/vmlDrawing" Target="../drawings/vmlDrawing27.vml"/></Relationships>
</file>

<file path=ppt/slides/_rels/slide8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1.xml"/><Relationship Id="rId1" Type="http://schemas.openxmlformats.org/officeDocument/2006/relationships/vmlDrawing" Target="../drawings/vmlDrawing28.vml"/></Relationships>
</file>

<file path=ppt/slides/_rels/slide8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1.xml"/><Relationship Id="rId1" Type="http://schemas.openxmlformats.org/officeDocument/2006/relationships/vmlDrawing" Target="../drawings/vmlDrawing29.v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JPG"/>
          <p:cNvPicPr>
            <a:picLocks noChangeAspect="1"/>
          </p:cNvPicPr>
          <p:nvPr/>
        </p:nvPicPr>
        <p:blipFill>
          <a:blip r:embed="rId2" cstate="print"/>
          <a:stretch>
            <a:fillRect/>
          </a:stretch>
        </p:blipFill>
        <p:spPr>
          <a:xfrm>
            <a:off x="0" y="10016"/>
            <a:ext cx="9144000" cy="6837967"/>
          </a:xfrm>
          <a:prstGeom prst="rect">
            <a:avLst/>
          </a:prstGeom>
        </p:spPr>
      </p:pic>
      <p:sp>
        <p:nvSpPr>
          <p:cNvPr id="4" name="Rectangle 3"/>
          <p:cNvSpPr/>
          <p:nvPr/>
        </p:nvSpPr>
        <p:spPr>
          <a:xfrm>
            <a:off x="0" y="5401270"/>
            <a:ext cx="9144000" cy="846386"/>
          </a:xfrm>
          <a:prstGeom prst="rect">
            <a:avLst/>
          </a:prstGeom>
          <a:noFill/>
          <a:effectLst/>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buNone/>
            </a:pPr>
            <a:r>
              <a:rPr lang="es-VE" sz="49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rgbClr val="000000"/>
                  </a:glow>
                  <a:outerShdw blurRad="50800" dist="39000" dir="5460000" algn="tl">
                    <a:srgbClr val="000000">
                      <a:alpha val="38000"/>
                    </a:srgbClr>
                  </a:outerShdw>
                </a:effectLst>
              </a:rPr>
              <a:t>Página 67</a:t>
            </a:r>
            <a:endParaRPr lang="en-US" sz="49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rgbClr val="000000"/>
                </a:glow>
                <a:outerShdw blurRad="50800" dist="39000" dir="5460000" algn="tl">
                  <a:srgbClr val="000000">
                    <a:alpha val="38000"/>
                  </a:srgbClr>
                </a:outerShdw>
              </a:effectLst>
            </a:endParaRPr>
          </a:p>
        </p:txBody>
      </p:sp>
      <p:sp>
        <p:nvSpPr>
          <p:cNvPr id="7" name="Rectangle 3"/>
          <p:cNvSpPr>
            <a:spLocks noGrp="1" noChangeArrowheads="1"/>
          </p:cNvSpPr>
          <p:nvPr>
            <p:ph type="ctrTitle"/>
          </p:nvPr>
        </p:nvSpPr>
        <p:spPr>
          <a:xfrm>
            <a:off x="0" y="1828800"/>
            <a:ext cx="9144000" cy="1470025"/>
          </a:xfrm>
          <a:effectLst/>
        </p:spPr>
        <p:txBody>
          <a:bodyPr/>
          <a:lstStyle/>
          <a:p>
            <a:r>
              <a:rPr lang="es-VE" sz="7200" dirty="0" smtClean="0">
                <a:solidFill>
                  <a:srgbClr val="FFFF00"/>
                </a:solidFill>
                <a:effectLst>
                  <a:glow rad="139700">
                    <a:srgbClr val="000000"/>
                  </a:glow>
                </a:effectLst>
                <a:latin typeface="Libra BT" pitchFamily="66" charset="0"/>
              </a:rPr>
              <a:t>Los testigos de Jehová </a:t>
            </a:r>
            <a:br>
              <a:rPr lang="es-VE" sz="7200" dirty="0" smtClean="0">
                <a:solidFill>
                  <a:srgbClr val="FFFF00"/>
                </a:solidFill>
                <a:effectLst>
                  <a:glow rad="139700">
                    <a:srgbClr val="000000"/>
                  </a:glow>
                </a:effectLst>
                <a:latin typeface="Libra BT" pitchFamily="66" charset="0"/>
              </a:rPr>
            </a:br>
            <a:r>
              <a:rPr lang="es-VE" sz="6000" dirty="0" smtClean="0">
                <a:solidFill>
                  <a:srgbClr val="FFFF00"/>
                </a:solidFill>
                <a:effectLst>
                  <a:glow rad="139700">
                    <a:srgbClr val="000000"/>
                  </a:glow>
                </a:effectLst>
                <a:latin typeface="Libra BT" pitchFamily="66" charset="0"/>
              </a:rPr>
              <a:t/>
            </a:r>
            <a:br>
              <a:rPr lang="es-VE" sz="6000" dirty="0" smtClean="0">
                <a:solidFill>
                  <a:srgbClr val="FFFF00"/>
                </a:solidFill>
                <a:effectLst>
                  <a:glow rad="139700">
                    <a:srgbClr val="000000"/>
                  </a:glow>
                </a:effectLst>
                <a:latin typeface="Libra BT" pitchFamily="66" charset="0"/>
              </a:rPr>
            </a:br>
            <a:r>
              <a:rPr lang="es-VE" sz="7200" dirty="0" smtClean="0">
                <a:solidFill>
                  <a:srgbClr val="FFFF00"/>
                </a:solidFill>
                <a:effectLst>
                  <a:glow rad="139700">
                    <a:srgbClr val="000000"/>
                  </a:glow>
                </a:effectLst>
                <a:latin typeface="Libra BT" pitchFamily="66" charset="0"/>
              </a:rPr>
              <a:t>claves para</a:t>
            </a:r>
            <a:br>
              <a:rPr lang="es-VE" sz="7200" dirty="0" smtClean="0">
                <a:solidFill>
                  <a:srgbClr val="FFFF00"/>
                </a:solidFill>
                <a:effectLst>
                  <a:glow rad="139700">
                    <a:srgbClr val="000000"/>
                  </a:glow>
                </a:effectLst>
                <a:latin typeface="Libra BT" pitchFamily="66" charset="0"/>
              </a:rPr>
            </a:br>
            <a:r>
              <a:rPr lang="es-VE" sz="7200" dirty="0" smtClean="0">
                <a:solidFill>
                  <a:srgbClr val="FFFF00"/>
                </a:solidFill>
                <a:effectLst>
                  <a:glow rad="139700">
                    <a:srgbClr val="000000"/>
                  </a:glow>
                </a:effectLst>
                <a:latin typeface="Libra BT" pitchFamily="66" charset="0"/>
              </a:rPr>
              <a:t>entenderlos [parte a]</a:t>
            </a:r>
            <a:endParaRPr lang="es-VE" sz="7200" dirty="0">
              <a:solidFill>
                <a:srgbClr val="FFFF00"/>
              </a:solidFill>
              <a:effectLst>
                <a:glow rad="139700">
                  <a:srgbClr val="000000"/>
                </a:glow>
              </a:effectLst>
              <a:latin typeface="Libra BT" pitchFamily="66" charset="0"/>
            </a:endParaRPr>
          </a:p>
        </p:txBody>
      </p:sp>
      <p:sp>
        <p:nvSpPr>
          <p:cNvPr id="8" name="TextBox 7"/>
          <p:cNvSpPr txBox="1"/>
          <p:nvPr/>
        </p:nvSpPr>
        <p:spPr>
          <a:xfrm>
            <a:off x="0" y="1676400"/>
            <a:ext cx="9144000" cy="1200329"/>
          </a:xfrm>
          <a:prstGeom prst="rect">
            <a:avLst/>
          </a:prstGeom>
          <a:noFill/>
        </p:spPr>
        <p:txBody>
          <a:bodyPr wrap="square" rtlCol="0">
            <a:spAutoFit/>
          </a:bodyPr>
          <a:lstStyle/>
          <a:p>
            <a:pPr algn="ctr">
              <a:buNone/>
            </a:pPr>
            <a:r>
              <a:rPr lang="en-US" sz="7200" kern="0" dirty="0" smtClean="0">
                <a:effectLst>
                  <a:glow rad="139700">
                    <a:srgbClr val="000000"/>
                  </a:glow>
                </a:effectLst>
                <a:latin typeface="DF Calligraphic Ornaments LET"/>
                <a:ea typeface="+mj-ea"/>
                <a:cs typeface="+mj-cs"/>
              </a:rPr>
              <a:t>N</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4.JPG"/>
          <p:cNvPicPr>
            <a:picLocks noChangeAspect="1"/>
          </p:cNvPicPr>
          <p:nvPr/>
        </p:nvPicPr>
        <p:blipFill>
          <a:blip r:embed="rId2" cstate="print"/>
          <a:stretch>
            <a:fillRect/>
          </a:stretch>
        </p:blipFill>
        <p:spPr>
          <a:xfrm>
            <a:off x="0" y="10016"/>
            <a:ext cx="9144000" cy="6837967"/>
          </a:xfrm>
          <a:prstGeom prst="rect">
            <a:avLst/>
          </a:prstGeom>
        </p:spPr>
      </p:pic>
      <p:sp>
        <p:nvSpPr>
          <p:cNvPr id="543747" name="Rectangle 3"/>
          <p:cNvSpPr>
            <a:spLocks noGrp="1" noChangeArrowheads="1"/>
          </p:cNvSpPr>
          <p:nvPr>
            <p:ph type="ctrTitle"/>
          </p:nvPr>
        </p:nvSpPr>
        <p:spPr>
          <a:xfrm>
            <a:off x="0" y="4724400"/>
            <a:ext cx="9144000" cy="2057400"/>
          </a:xfrm>
          <a:noFill/>
          <a:effectLst/>
        </p:spPr>
        <p:txBody>
          <a:bodyPr/>
          <a:lstStyle/>
          <a:p>
            <a:r>
              <a:rPr lang="es-VE" sz="7200" dirty="0">
                <a:solidFill>
                  <a:srgbClr val="FFFF00"/>
                </a:solidFill>
                <a:effectLst>
                  <a:glow rad="139700">
                    <a:srgbClr val="000000"/>
                  </a:glow>
                </a:effectLst>
                <a:latin typeface="Libra BT" pitchFamily="66" charset="0"/>
              </a:rPr>
              <a:t>Los</a:t>
            </a:r>
            <a:br>
              <a:rPr lang="es-VE" sz="7200" dirty="0">
                <a:solidFill>
                  <a:srgbClr val="FFFF00"/>
                </a:solidFill>
                <a:effectLst>
                  <a:glow rad="139700">
                    <a:srgbClr val="000000"/>
                  </a:glow>
                </a:effectLst>
                <a:latin typeface="Libra BT" pitchFamily="66" charset="0"/>
              </a:rPr>
            </a:br>
            <a:r>
              <a:rPr lang="es-VE" sz="7200" dirty="0">
                <a:solidFill>
                  <a:srgbClr val="FFFF00"/>
                </a:solidFill>
                <a:effectLst>
                  <a:glow rad="139700">
                    <a:srgbClr val="000000"/>
                  </a:glow>
                </a:effectLst>
                <a:latin typeface="Libra BT" pitchFamily="66" charset="0"/>
              </a:rPr>
              <a:t>testigos de Jehová</a:t>
            </a:r>
          </a:p>
        </p:txBody>
      </p:sp>
      <p:sp>
        <p:nvSpPr>
          <p:cNvPr id="543764" name="Text Box 20"/>
          <p:cNvSpPr txBox="1">
            <a:spLocks noChangeArrowheads="1"/>
          </p:cNvSpPr>
          <p:nvPr/>
        </p:nvSpPr>
        <p:spPr bwMode="auto">
          <a:xfrm>
            <a:off x="7348537" y="6613525"/>
            <a:ext cx="1795463"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5.JPG"/>
          <p:cNvPicPr>
            <a:picLocks noChangeAspect="1"/>
          </p:cNvPicPr>
          <p:nvPr/>
        </p:nvPicPr>
        <p:blipFill>
          <a:blip r:embed="rId2" cstate="print"/>
          <a:stretch>
            <a:fillRect/>
          </a:stretch>
        </p:blipFill>
        <p:spPr>
          <a:xfrm>
            <a:off x="0" y="10016"/>
            <a:ext cx="9144000" cy="6837967"/>
          </a:xfrm>
          <a:prstGeom prst="rect">
            <a:avLst/>
          </a:prstGeom>
        </p:spPr>
      </p:pic>
      <p:sp>
        <p:nvSpPr>
          <p:cNvPr id="1021955" name="Rectangle 3"/>
          <p:cNvSpPr>
            <a:spLocks noGrp="1" noChangeArrowheads="1"/>
          </p:cNvSpPr>
          <p:nvPr>
            <p:ph type="ctrTitle"/>
          </p:nvPr>
        </p:nvSpPr>
        <p:spPr>
          <a:xfrm>
            <a:off x="0" y="4724400"/>
            <a:ext cx="9144000" cy="2057400"/>
          </a:xfrm>
          <a:effectLst/>
        </p:spPr>
        <p:txBody>
          <a:bodyPr/>
          <a:lstStyle/>
          <a:p>
            <a:r>
              <a:rPr lang="es-VE" sz="7200" dirty="0">
                <a:solidFill>
                  <a:srgbClr val="FFFF00"/>
                </a:solidFill>
                <a:effectLst>
                  <a:glow rad="139700">
                    <a:srgbClr val="000000"/>
                  </a:glow>
                </a:effectLst>
                <a:latin typeface="Libra BT" pitchFamily="66" charset="0"/>
              </a:rPr>
              <a:t>¿Cómo es un</a:t>
            </a:r>
            <a:br>
              <a:rPr lang="es-VE" sz="7200" dirty="0">
                <a:solidFill>
                  <a:srgbClr val="FFFF00"/>
                </a:solidFill>
                <a:effectLst>
                  <a:glow rad="139700">
                    <a:srgbClr val="000000"/>
                  </a:glow>
                </a:effectLst>
                <a:latin typeface="Libra BT" pitchFamily="66" charset="0"/>
              </a:rPr>
            </a:br>
            <a:r>
              <a:rPr lang="es-VE" sz="7200" dirty="0">
                <a:solidFill>
                  <a:srgbClr val="FFFF00"/>
                </a:solidFill>
                <a:effectLst>
                  <a:glow rad="139700">
                    <a:srgbClr val="000000"/>
                  </a:glow>
                </a:effectLst>
                <a:latin typeface="Libra BT" pitchFamily="66" charset="0"/>
              </a:rPr>
              <a:t>testigo de Jehová?</a:t>
            </a:r>
          </a:p>
        </p:txBody>
      </p:sp>
      <p:sp>
        <p:nvSpPr>
          <p:cNvPr id="1021957" name="Text Box 5"/>
          <p:cNvSpPr txBox="1">
            <a:spLocks noChangeArrowheads="1"/>
          </p:cNvSpPr>
          <p:nvPr/>
        </p:nvSpPr>
        <p:spPr bwMode="auto">
          <a:xfrm>
            <a:off x="7348537" y="6613525"/>
            <a:ext cx="1795463"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6.JPG"/>
          <p:cNvPicPr>
            <a:picLocks noChangeAspect="1"/>
          </p:cNvPicPr>
          <p:nvPr/>
        </p:nvPicPr>
        <p:blipFill>
          <a:blip r:embed="rId2" cstate="print"/>
          <a:stretch>
            <a:fillRect/>
          </a:stretch>
        </p:blipFill>
        <p:spPr>
          <a:xfrm>
            <a:off x="0" y="10016"/>
            <a:ext cx="9144000" cy="6837967"/>
          </a:xfrm>
          <a:prstGeom prst="rect">
            <a:avLst/>
          </a:prstGeom>
        </p:spPr>
      </p:pic>
      <p:sp>
        <p:nvSpPr>
          <p:cNvPr id="1022979" name="Rectangle 3"/>
          <p:cNvSpPr>
            <a:spLocks noGrp="1" noChangeArrowheads="1"/>
          </p:cNvSpPr>
          <p:nvPr>
            <p:ph type="ctrTitle"/>
          </p:nvPr>
        </p:nvSpPr>
        <p:spPr>
          <a:xfrm>
            <a:off x="0" y="5638800"/>
            <a:ext cx="9144000" cy="1143000"/>
          </a:xfrm>
          <a:effectLst/>
        </p:spPr>
        <p:txBody>
          <a:bodyPr/>
          <a:lstStyle/>
          <a:p>
            <a:r>
              <a:rPr lang="es-VE" sz="7200" dirty="0">
                <a:solidFill>
                  <a:srgbClr val="FFFF00"/>
                </a:solidFill>
                <a:effectLst>
                  <a:glow rad="139700">
                    <a:srgbClr val="000000"/>
                  </a:glow>
                </a:effectLst>
                <a:latin typeface="Libra BT" pitchFamily="66" charset="0"/>
              </a:rPr>
              <a:t>Su vida “secular”</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7.JPG"/>
          <p:cNvPicPr>
            <a:picLocks noChangeAspect="1"/>
          </p:cNvPicPr>
          <p:nvPr/>
        </p:nvPicPr>
        <p:blipFill>
          <a:blip r:embed="rId2" cstate="print"/>
          <a:stretch>
            <a:fillRect/>
          </a:stretch>
        </p:blipFill>
        <p:spPr>
          <a:xfrm>
            <a:off x="0" y="10016"/>
            <a:ext cx="9144000" cy="6837967"/>
          </a:xfrm>
          <a:prstGeom prst="rect">
            <a:avLst/>
          </a:prstGeom>
        </p:spPr>
      </p:pic>
      <p:sp>
        <p:nvSpPr>
          <p:cNvPr id="1024003" name="Rectangle 3"/>
          <p:cNvSpPr>
            <a:spLocks noGrp="1" noChangeArrowheads="1"/>
          </p:cNvSpPr>
          <p:nvPr>
            <p:ph type="ctrTitle"/>
          </p:nvPr>
        </p:nvSpPr>
        <p:spPr>
          <a:xfrm>
            <a:off x="0" y="5638800"/>
            <a:ext cx="9144000" cy="1143000"/>
          </a:xfrm>
          <a:effectLst/>
        </p:spPr>
        <p:txBody>
          <a:bodyPr/>
          <a:lstStyle/>
          <a:p>
            <a:r>
              <a:rPr lang="es-VE" sz="7200" dirty="0">
                <a:solidFill>
                  <a:srgbClr val="FFFF00"/>
                </a:solidFill>
                <a:effectLst>
                  <a:glow rad="139700">
                    <a:srgbClr val="000000"/>
                  </a:glow>
                </a:effectLst>
                <a:latin typeface="Libra BT" pitchFamily="66" charset="0"/>
              </a:rPr>
              <a:t>Su vida religiosa</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8.JPG"/>
          <p:cNvPicPr>
            <a:picLocks noChangeAspect="1"/>
          </p:cNvPicPr>
          <p:nvPr/>
        </p:nvPicPr>
        <p:blipFill>
          <a:blip r:embed="rId2" cstate="print"/>
          <a:stretch>
            <a:fillRect/>
          </a:stretch>
        </p:blipFill>
        <p:spPr>
          <a:xfrm>
            <a:off x="0" y="10016"/>
            <a:ext cx="9144000" cy="6837967"/>
          </a:xfrm>
          <a:prstGeom prst="rect">
            <a:avLst/>
          </a:prstGeom>
        </p:spPr>
      </p:pic>
      <p:sp>
        <p:nvSpPr>
          <p:cNvPr id="1025028" name="Rectangle 4"/>
          <p:cNvSpPr>
            <a:spLocks noGrp="1" noChangeArrowheads="1"/>
          </p:cNvSpPr>
          <p:nvPr>
            <p:ph type="ctrTitle"/>
          </p:nvPr>
        </p:nvSpPr>
        <p:spPr>
          <a:xfrm>
            <a:off x="0" y="5638800"/>
            <a:ext cx="9144000" cy="1143000"/>
          </a:xfrm>
          <a:effectLst/>
        </p:spPr>
        <p:txBody>
          <a:bodyPr/>
          <a:lstStyle/>
          <a:p>
            <a:r>
              <a:rPr lang="es-VE" sz="7200" dirty="0">
                <a:solidFill>
                  <a:srgbClr val="FFFF00"/>
                </a:solidFill>
                <a:effectLst>
                  <a:glow rad="139700">
                    <a:srgbClr val="000000"/>
                  </a:glow>
                </a:effectLst>
                <a:latin typeface="Libra BT" pitchFamily="66" charset="0"/>
              </a:rPr>
              <a:t>1. Compromiso alto</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9.JPG"/>
          <p:cNvPicPr>
            <a:picLocks noChangeAspect="1"/>
          </p:cNvPicPr>
          <p:nvPr/>
        </p:nvPicPr>
        <p:blipFill>
          <a:blip r:embed="rId2" cstate="print"/>
          <a:stretch>
            <a:fillRect/>
          </a:stretch>
        </p:blipFill>
        <p:spPr>
          <a:xfrm>
            <a:off x="0" y="10016"/>
            <a:ext cx="9144000" cy="6837967"/>
          </a:xfrm>
          <a:prstGeom prst="rect">
            <a:avLst/>
          </a:prstGeom>
        </p:spPr>
      </p:pic>
      <p:sp>
        <p:nvSpPr>
          <p:cNvPr id="1026052" name="Rectangle 4"/>
          <p:cNvSpPr>
            <a:spLocks noGrp="1" noChangeArrowheads="1"/>
          </p:cNvSpPr>
          <p:nvPr>
            <p:ph type="ctrTitle"/>
          </p:nvPr>
        </p:nvSpPr>
        <p:spPr>
          <a:xfrm>
            <a:off x="0" y="5638800"/>
            <a:ext cx="9144000" cy="1143000"/>
          </a:xfrm>
          <a:effectLst/>
        </p:spPr>
        <p:txBody>
          <a:bodyPr/>
          <a:lstStyle/>
          <a:p>
            <a:r>
              <a:rPr lang="es-VE" sz="7200" dirty="0">
                <a:solidFill>
                  <a:srgbClr val="FFFF00"/>
                </a:solidFill>
                <a:effectLst>
                  <a:glow rad="139700">
                    <a:srgbClr val="000000"/>
                  </a:glow>
                </a:effectLst>
                <a:latin typeface="Libra BT" pitchFamily="66" charset="0"/>
              </a:rPr>
              <a:t>2. Celo evangelístico</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0.JPG"/>
          <p:cNvPicPr>
            <a:picLocks noChangeAspect="1"/>
          </p:cNvPicPr>
          <p:nvPr/>
        </p:nvPicPr>
        <p:blipFill>
          <a:blip r:embed="rId2" cstate="print"/>
          <a:stretch>
            <a:fillRect/>
          </a:stretch>
        </p:blipFill>
        <p:spPr>
          <a:xfrm>
            <a:off x="0" y="10016"/>
            <a:ext cx="9144000" cy="6837967"/>
          </a:xfrm>
          <a:prstGeom prst="rect">
            <a:avLst/>
          </a:prstGeom>
        </p:spPr>
      </p:pic>
      <p:sp>
        <p:nvSpPr>
          <p:cNvPr id="1027076" name="Rectangle 4"/>
          <p:cNvSpPr>
            <a:spLocks noGrp="1" noChangeArrowheads="1"/>
          </p:cNvSpPr>
          <p:nvPr>
            <p:ph type="ctrTitle"/>
          </p:nvPr>
        </p:nvSpPr>
        <p:spPr>
          <a:xfrm>
            <a:off x="0" y="4648200"/>
            <a:ext cx="9144000" cy="2133600"/>
          </a:xfrm>
          <a:effectLst/>
        </p:spPr>
        <p:txBody>
          <a:bodyPr/>
          <a:lstStyle/>
          <a:p>
            <a:r>
              <a:rPr lang="es-VE" sz="7200" dirty="0">
                <a:solidFill>
                  <a:srgbClr val="FFFF00"/>
                </a:solidFill>
                <a:effectLst>
                  <a:glow rad="139700">
                    <a:srgbClr val="000000"/>
                  </a:glow>
                </a:effectLst>
                <a:latin typeface="Libra BT" pitchFamily="66" charset="0"/>
              </a:rPr>
              <a:t>Alto compromiso</a:t>
            </a:r>
            <a:br>
              <a:rPr lang="es-VE" sz="7200" dirty="0">
                <a:solidFill>
                  <a:srgbClr val="FFFF00"/>
                </a:solidFill>
                <a:effectLst>
                  <a:glow rad="139700">
                    <a:srgbClr val="000000"/>
                  </a:glow>
                </a:effectLst>
                <a:latin typeface="Libra BT" pitchFamily="66" charset="0"/>
              </a:rPr>
            </a:br>
            <a:r>
              <a:rPr lang="es-VE" sz="7200" dirty="0">
                <a:solidFill>
                  <a:srgbClr val="FFFF00"/>
                </a:solidFill>
                <a:effectLst>
                  <a:glow rad="139700">
                    <a:srgbClr val="000000"/>
                  </a:glow>
                </a:effectLst>
                <a:latin typeface="Libra BT" pitchFamily="66" charset="0"/>
              </a:rPr>
              <a:t>con compartir su fe</a:t>
            </a:r>
          </a:p>
        </p:txBody>
      </p:sp>
      <p:sp>
        <p:nvSpPr>
          <p:cNvPr id="4" name="Text Box 9"/>
          <p:cNvSpPr txBox="1">
            <a:spLocks noChangeArrowheads="1"/>
          </p:cNvSpPr>
          <p:nvPr/>
        </p:nvSpPr>
        <p:spPr bwMode="auto">
          <a:xfrm>
            <a:off x="-38446"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1.JPG"/>
          <p:cNvPicPr>
            <a:picLocks noChangeAspect="1"/>
          </p:cNvPicPr>
          <p:nvPr/>
        </p:nvPicPr>
        <p:blipFill>
          <a:blip r:embed="rId2" cstate="print"/>
          <a:stretch>
            <a:fillRect/>
          </a:stretch>
        </p:blipFill>
        <p:spPr>
          <a:xfrm>
            <a:off x="0" y="10016"/>
            <a:ext cx="9144000" cy="6837967"/>
          </a:xfrm>
          <a:prstGeom prst="rect">
            <a:avLst/>
          </a:prstGeom>
        </p:spPr>
      </p:pic>
      <p:sp>
        <p:nvSpPr>
          <p:cNvPr id="1030148"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Ejerce gran</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tenacidad </a:t>
            </a:r>
            <a:r>
              <a:rPr lang="es-VE" sz="6600" dirty="0" err="1">
                <a:solidFill>
                  <a:srgbClr val="FFFF00"/>
                </a:solidFill>
                <a:effectLst>
                  <a:glow rad="139700">
                    <a:srgbClr val="000000"/>
                  </a:glow>
                </a:effectLst>
                <a:latin typeface="Libra BT" pitchFamily="66" charset="0"/>
              </a:rPr>
              <a:t>evangelística</a:t>
            </a:r>
            <a:endParaRPr lang="es-VE" sz="6600" dirty="0">
              <a:solidFill>
                <a:srgbClr val="FFFF00"/>
              </a:solidFill>
              <a:effectLst>
                <a:glow rad="139700">
                  <a:srgbClr val="000000"/>
                </a:glow>
              </a:effectLst>
              <a:latin typeface="Libra BT" pitchFamily="66" charset="0"/>
            </a:endParaRPr>
          </a:p>
        </p:txBody>
      </p:sp>
      <p:sp>
        <p:nvSpPr>
          <p:cNvPr id="1030150" name="Text Box 6"/>
          <p:cNvSpPr txBox="1">
            <a:spLocks noChangeArrowheads="1"/>
          </p:cNvSpPr>
          <p:nvPr/>
        </p:nvSpPr>
        <p:spPr bwMode="auto">
          <a:xfrm>
            <a:off x="7348537" y="6613525"/>
            <a:ext cx="1795463"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2.JPG"/>
          <p:cNvPicPr>
            <a:picLocks noChangeAspect="1"/>
          </p:cNvPicPr>
          <p:nvPr/>
        </p:nvPicPr>
        <p:blipFill>
          <a:blip r:embed="rId2" cstate="print"/>
          <a:stretch>
            <a:fillRect/>
          </a:stretch>
        </p:blipFill>
        <p:spPr>
          <a:xfrm>
            <a:off x="0" y="10016"/>
            <a:ext cx="9144000" cy="6837967"/>
          </a:xfrm>
          <a:prstGeom prst="rect">
            <a:avLst/>
          </a:prstGeom>
        </p:spPr>
      </p:pic>
      <p:sp>
        <p:nvSpPr>
          <p:cNvPr id="1029124"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Tiene muchos</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recursos gratis</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3.JPG"/>
          <p:cNvPicPr>
            <a:picLocks noChangeAspect="1"/>
          </p:cNvPicPr>
          <p:nvPr/>
        </p:nvPicPr>
        <p:blipFill>
          <a:blip r:embed="rId2" cstate="print"/>
          <a:stretch>
            <a:fillRect/>
          </a:stretch>
        </p:blipFill>
        <p:spPr>
          <a:xfrm>
            <a:off x="0" y="10016"/>
            <a:ext cx="9144000" cy="6837967"/>
          </a:xfrm>
          <a:prstGeom prst="rect">
            <a:avLst/>
          </a:prstGeom>
        </p:spPr>
      </p:pic>
      <p:sp>
        <p:nvSpPr>
          <p:cNvPr id="1031172" name="Rectangle 4"/>
          <p:cNvSpPr>
            <a:spLocks noGrp="1" noChangeArrowheads="1"/>
          </p:cNvSpPr>
          <p:nvPr>
            <p:ph type="ctrTitle"/>
          </p:nvPr>
        </p:nvSpPr>
        <p:spPr>
          <a:xfrm>
            <a:off x="0" y="5638800"/>
            <a:ext cx="9144000" cy="1143000"/>
          </a:xfrm>
          <a:effectLst/>
        </p:spPr>
        <p:txBody>
          <a:bodyPr/>
          <a:lstStyle/>
          <a:p>
            <a:r>
              <a:rPr lang="es-VE" sz="6600" dirty="0">
                <a:solidFill>
                  <a:srgbClr val="FFFF00"/>
                </a:solidFill>
                <a:effectLst>
                  <a:glow rad="139700">
                    <a:srgbClr val="000000"/>
                  </a:glow>
                </a:effectLst>
                <a:latin typeface="Libra BT" pitchFamily="66" charset="0"/>
              </a:rPr>
              <a:t>3. conocimiento bíblico</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4.JPG"/>
          <p:cNvPicPr>
            <a:picLocks noChangeAspect="1"/>
          </p:cNvPicPr>
          <p:nvPr/>
        </p:nvPicPr>
        <p:blipFill>
          <a:blip r:embed="rId2" cstate="print"/>
          <a:stretch>
            <a:fillRect/>
          </a:stretch>
        </p:blipFill>
        <p:spPr>
          <a:xfrm>
            <a:off x="0" y="10016"/>
            <a:ext cx="9144000" cy="6837967"/>
          </a:xfrm>
          <a:prstGeom prst="rect">
            <a:avLst/>
          </a:prstGeom>
        </p:spPr>
      </p:pic>
      <p:sp>
        <p:nvSpPr>
          <p:cNvPr id="1032196"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Enfatiza mucho</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el estudio bíblico</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15.JPG"/>
          <p:cNvPicPr>
            <a:picLocks noChangeAspect="1"/>
          </p:cNvPicPr>
          <p:nvPr/>
        </p:nvPicPr>
        <p:blipFill>
          <a:blip r:embed="rId2" cstate="print"/>
          <a:stretch>
            <a:fillRect/>
          </a:stretch>
        </p:blipFill>
        <p:spPr>
          <a:xfrm>
            <a:off x="0" y="10016"/>
            <a:ext cx="9144000" cy="6837967"/>
          </a:xfrm>
          <a:prstGeom prst="rect">
            <a:avLst/>
          </a:prstGeom>
        </p:spPr>
      </p:pic>
      <p:sp>
        <p:nvSpPr>
          <p:cNvPr id="1035268"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Es más El estudio</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de su literatura</a:t>
            </a:r>
          </a:p>
        </p:txBody>
      </p:sp>
      <p:sp>
        <p:nvSpPr>
          <p:cNvPr id="1035270" name="Text Box 6"/>
          <p:cNvSpPr txBox="1">
            <a:spLocks noChangeArrowheads="1"/>
          </p:cNvSpPr>
          <p:nvPr/>
        </p:nvSpPr>
        <p:spPr bwMode="auto">
          <a:xfrm>
            <a:off x="7348538" y="6613525"/>
            <a:ext cx="1795462"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
        <p:nvSpPr>
          <p:cNvPr id="1035272" name="Rectangle 8"/>
          <p:cNvSpPr>
            <a:spLocks noChangeArrowheads="1"/>
          </p:cNvSpPr>
          <p:nvPr/>
        </p:nvSpPr>
        <p:spPr bwMode="auto">
          <a:xfrm>
            <a:off x="6400800" y="0"/>
            <a:ext cx="2743200" cy="4724400"/>
          </a:xfrm>
          <a:prstGeom prst="rect">
            <a:avLst/>
          </a:prstGeom>
          <a:noFill/>
          <a:ln w="9525">
            <a:noFill/>
            <a:miter lim="800000"/>
            <a:headEnd/>
            <a:tailEnd/>
          </a:ln>
          <a:effectLst/>
        </p:spPr>
        <p:txBody>
          <a:bodyPr anchor="ctr"/>
          <a:lstStyle/>
          <a:p>
            <a:pPr algn="ctr">
              <a:spcBef>
                <a:spcPct val="0"/>
              </a:spcBef>
              <a:buFontTx/>
              <a:buNone/>
            </a:pPr>
            <a:r>
              <a:rPr lang="es-VE" sz="3800" b="1" i="1" dirty="0">
                <a:effectLst>
                  <a:glow rad="139700">
                    <a:srgbClr val="000000"/>
                  </a:glow>
                </a:effectLst>
                <a:latin typeface="CentSchbook BT" pitchFamily="18" charset="0"/>
              </a:rPr>
              <a:t>¿Qué </a:t>
            </a:r>
            <a:r>
              <a:rPr lang="es-VE" sz="3800" b="1" i="1" dirty="0" smtClean="0">
                <a:effectLst>
                  <a:glow rad="139700">
                    <a:srgbClr val="000000"/>
                  </a:glow>
                </a:effectLst>
                <a:latin typeface="CentSchbook BT" pitchFamily="18" charset="0"/>
              </a:rPr>
              <a:t>enseña realmente la </a:t>
            </a:r>
            <a:r>
              <a:rPr lang="es-VE" sz="3800" b="1" i="1" dirty="0">
                <a:effectLst>
                  <a:glow rad="139700">
                    <a:srgbClr val="000000"/>
                  </a:glow>
                </a:effectLst>
                <a:latin typeface="CentSchbook BT" pitchFamily="18" charset="0"/>
              </a:rPr>
              <a:t>Biblia?</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6.JPG"/>
          <p:cNvPicPr>
            <a:picLocks noChangeAspect="1"/>
          </p:cNvPicPr>
          <p:nvPr/>
        </p:nvPicPr>
        <p:blipFill>
          <a:blip r:embed="rId2" cstate="print"/>
          <a:stretch>
            <a:fillRect/>
          </a:stretch>
        </p:blipFill>
        <p:spPr>
          <a:xfrm>
            <a:off x="0" y="10016"/>
            <a:ext cx="9144000" cy="6837967"/>
          </a:xfrm>
          <a:prstGeom prst="rect">
            <a:avLst/>
          </a:prstGeom>
        </p:spPr>
      </p:pic>
      <p:sp>
        <p:nvSpPr>
          <p:cNvPr id="1036292"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Y No tanto un</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estudio de la Biblia</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7.JPG"/>
          <p:cNvPicPr>
            <a:picLocks noChangeAspect="1"/>
          </p:cNvPicPr>
          <p:nvPr/>
        </p:nvPicPr>
        <p:blipFill>
          <a:blip r:embed="rId2" cstate="print"/>
          <a:stretch>
            <a:fillRect/>
          </a:stretch>
        </p:blipFill>
        <p:spPr>
          <a:xfrm>
            <a:off x="0" y="10016"/>
            <a:ext cx="9144000" cy="6837967"/>
          </a:xfrm>
          <a:prstGeom prst="rect">
            <a:avLst/>
          </a:prstGeom>
        </p:spPr>
      </p:pic>
      <p:sp>
        <p:nvSpPr>
          <p:cNvPr id="1033220"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Bien adoctrinado</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en sus creencias</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18.JPG"/>
          <p:cNvPicPr>
            <a:picLocks noChangeAspect="1"/>
          </p:cNvPicPr>
          <p:nvPr/>
        </p:nvPicPr>
        <p:blipFill>
          <a:blip r:embed="rId2" cstate="print"/>
          <a:stretch>
            <a:fillRect/>
          </a:stretch>
        </p:blipFill>
        <p:spPr>
          <a:xfrm>
            <a:off x="0" y="10016"/>
            <a:ext cx="9144000" cy="6837967"/>
          </a:xfrm>
          <a:prstGeom prst="rect">
            <a:avLst/>
          </a:prstGeom>
        </p:spPr>
      </p:pic>
      <p:sp>
        <p:nvSpPr>
          <p:cNvPr id="1034244"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Muy fiel</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a sus creencias</a:t>
            </a:r>
          </a:p>
        </p:txBody>
      </p:sp>
      <p:sp>
        <p:nvSpPr>
          <p:cNvPr id="6" name="Text Box 9"/>
          <p:cNvSpPr txBox="1">
            <a:spLocks noChangeArrowheads="1"/>
          </p:cNvSpPr>
          <p:nvPr/>
        </p:nvSpPr>
        <p:spPr bwMode="auto">
          <a:xfrm>
            <a:off x="49907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9.JPG"/>
          <p:cNvPicPr>
            <a:picLocks noChangeAspect="1"/>
          </p:cNvPicPr>
          <p:nvPr/>
        </p:nvPicPr>
        <p:blipFill>
          <a:blip r:embed="rId2" cstate="print"/>
          <a:stretch>
            <a:fillRect/>
          </a:stretch>
        </p:blipFill>
        <p:spPr>
          <a:xfrm>
            <a:off x="0" y="10016"/>
            <a:ext cx="9144000" cy="6837967"/>
          </a:xfrm>
          <a:prstGeom prst="rect">
            <a:avLst/>
          </a:prstGeom>
        </p:spPr>
      </p:pic>
      <p:sp>
        <p:nvSpPr>
          <p:cNvPr id="1035268" name="Rectangle 4"/>
          <p:cNvSpPr>
            <a:spLocks noGrp="1" noChangeArrowheads="1"/>
          </p:cNvSpPr>
          <p:nvPr>
            <p:ph type="ctrTitle"/>
          </p:nvPr>
        </p:nvSpPr>
        <p:spPr>
          <a:xfrm>
            <a:off x="0" y="4648200"/>
            <a:ext cx="9144000" cy="2133600"/>
          </a:xfrm>
          <a:effectLst/>
        </p:spPr>
        <p:txBody>
          <a:bodyPr/>
          <a:lstStyle/>
          <a:p>
            <a:r>
              <a:rPr lang="es-VE" sz="6400" dirty="0">
                <a:solidFill>
                  <a:srgbClr val="FFFF00"/>
                </a:solidFill>
                <a:effectLst>
                  <a:glow rad="139700">
                    <a:srgbClr val="000000"/>
                  </a:glow>
                </a:effectLst>
                <a:latin typeface="Libra BT" pitchFamily="66" charset="0"/>
              </a:rPr>
              <a:t>Tiene la respuesta a casi toda pregunta común</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0.JPG"/>
          <p:cNvPicPr>
            <a:picLocks noChangeAspect="1"/>
          </p:cNvPicPr>
          <p:nvPr/>
        </p:nvPicPr>
        <p:blipFill>
          <a:blip r:embed="rId2" cstate="print"/>
          <a:stretch>
            <a:fillRect/>
          </a:stretch>
        </p:blipFill>
        <p:spPr>
          <a:xfrm>
            <a:off x="0" y="10016"/>
            <a:ext cx="9144000" cy="6837967"/>
          </a:xfrm>
          <a:prstGeom prst="rect">
            <a:avLst/>
          </a:prstGeom>
        </p:spPr>
      </p:pic>
      <p:sp>
        <p:nvSpPr>
          <p:cNvPr id="1036292" name="Rectangle 4"/>
          <p:cNvSpPr>
            <a:spLocks noGrp="1" noChangeArrowheads="1"/>
          </p:cNvSpPr>
          <p:nvPr>
            <p:ph type="ctrTitle"/>
          </p:nvPr>
        </p:nvSpPr>
        <p:spPr>
          <a:xfrm>
            <a:off x="0" y="4648200"/>
            <a:ext cx="9144000" cy="2133600"/>
          </a:xfrm>
          <a:effectLst/>
        </p:spPr>
        <p:txBody>
          <a:bodyPr/>
          <a:lstStyle/>
          <a:p>
            <a:r>
              <a:rPr lang="es-VE" sz="6400" dirty="0">
                <a:solidFill>
                  <a:srgbClr val="FFFF00"/>
                </a:solidFill>
                <a:effectLst>
                  <a:glow rad="139700">
                    <a:srgbClr val="000000"/>
                  </a:glow>
                </a:effectLst>
                <a:latin typeface="Libra BT" pitchFamily="66" charset="0"/>
              </a:rPr>
              <a:t>Tiene la respuesta a casi toda objeción común</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1.JPG"/>
          <p:cNvPicPr>
            <a:picLocks noChangeAspect="1"/>
          </p:cNvPicPr>
          <p:nvPr/>
        </p:nvPicPr>
        <p:blipFill>
          <a:blip r:embed="rId2" cstate="print"/>
          <a:stretch>
            <a:fillRect/>
          </a:stretch>
        </p:blipFill>
        <p:spPr>
          <a:xfrm>
            <a:off x="0" y="10016"/>
            <a:ext cx="9144000" cy="6837967"/>
          </a:xfrm>
          <a:prstGeom prst="rect">
            <a:avLst/>
          </a:prstGeom>
        </p:spPr>
      </p:pic>
      <p:sp>
        <p:nvSpPr>
          <p:cNvPr id="1037316" name="Rectangle 4"/>
          <p:cNvSpPr>
            <a:spLocks noGrp="1" noChangeArrowheads="1"/>
          </p:cNvSpPr>
          <p:nvPr>
            <p:ph type="ctrTitle"/>
          </p:nvPr>
        </p:nvSpPr>
        <p:spPr>
          <a:xfrm>
            <a:off x="0" y="4648200"/>
            <a:ext cx="9144000" cy="2133600"/>
          </a:xfrm>
          <a:effectLst/>
        </p:spPr>
        <p:txBody>
          <a:bodyPr/>
          <a:lstStyle/>
          <a:p>
            <a:r>
              <a:rPr lang="es-VE" sz="6400" dirty="0">
                <a:solidFill>
                  <a:srgbClr val="FFFF00"/>
                </a:solidFill>
                <a:effectLst>
                  <a:glow rad="139700">
                    <a:srgbClr val="000000"/>
                  </a:glow>
                </a:effectLst>
                <a:latin typeface="Libra BT" pitchFamily="66" charset="0"/>
              </a:rPr>
              <a:t>Tiene mucho material de apoyo para ayudarle</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lide22.JPG"/>
          <p:cNvPicPr>
            <a:picLocks noChangeAspect="1"/>
          </p:cNvPicPr>
          <p:nvPr/>
        </p:nvPicPr>
        <p:blipFill>
          <a:blip r:embed="rId2" cstate="print"/>
          <a:stretch>
            <a:fillRect/>
          </a:stretch>
        </p:blipFill>
        <p:spPr>
          <a:xfrm>
            <a:off x="0" y="10016"/>
            <a:ext cx="9144000" cy="6837967"/>
          </a:xfrm>
          <a:prstGeom prst="rect">
            <a:avLst/>
          </a:prstGeom>
        </p:spPr>
      </p:pic>
      <p:sp>
        <p:nvSpPr>
          <p:cNvPr id="1038340"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Luce como muy erudito y bien capacitado</a:t>
            </a:r>
          </a:p>
        </p:txBody>
      </p:sp>
      <p:sp>
        <p:nvSpPr>
          <p:cNvPr id="6" name="Text Box 9"/>
          <p:cNvSpPr txBox="1">
            <a:spLocks noChangeArrowheads="1"/>
          </p:cNvSpPr>
          <p:nvPr/>
        </p:nvSpPr>
        <p:spPr bwMode="auto">
          <a:xfrm>
            <a:off x="49907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3.JPG"/>
          <p:cNvPicPr>
            <a:picLocks noChangeAspect="1"/>
          </p:cNvPicPr>
          <p:nvPr/>
        </p:nvPicPr>
        <p:blipFill>
          <a:blip r:embed="rId2" cstate="print"/>
          <a:stretch>
            <a:fillRect/>
          </a:stretch>
        </p:blipFill>
        <p:spPr>
          <a:xfrm>
            <a:off x="0" y="10016"/>
            <a:ext cx="9144000" cy="6837967"/>
          </a:xfrm>
          <a:prstGeom prst="rect">
            <a:avLst/>
          </a:prstGeom>
        </p:spPr>
      </p:pic>
      <p:sp>
        <p:nvSpPr>
          <p:cNvPr id="1039364"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Extensión muy limitada de conocimientos</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24.JPG"/>
          <p:cNvPicPr>
            <a:picLocks noChangeAspect="1"/>
          </p:cNvPicPr>
          <p:nvPr/>
        </p:nvPicPr>
        <p:blipFill>
          <a:blip r:embed="rId2" cstate="print"/>
          <a:stretch>
            <a:fillRect/>
          </a:stretch>
        </p:blipFill>
        <p:spPr>
          <a:xfrm>
            <a:off x="0" y="10016"/>
            <a:ext cx="9144000" cy="6837967"/>
          </a:xfrm>
          <a:prstGeom prst="rect">
            <a:avLst/>
          </a:prstGeom>
        </p:spPr>
      </p:pic>
      <p:sp>
        <p:nvSpPr>
          <p:cNvPr id="1037315" name="Rectangle 3"/>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Conoce lo que ha leído de la sociedad atalaya</a:t>
            </a:r>
          </a:p>
        </p:txBody>
      </p:sp>
      <p:sp>
        <p:nvSpPr>
          <p:cNvPr id="1037317" name="Text Box 5"/>
          <p:cNvSpPr txBox="1">
            <a:spLocks noChangeArrowheads="1"/>
          </p:cNvSpPr>
          <p:nvPr/>
        </p:nvSpPr>
        <p:spPr bwMode="auto">
          <a:xfrm>
            <a:off x="7348538" y="6613525"/>
            <a:ext cx="1795462"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
        <p:nvSpPr>
          <p:cNvPr id="1037318" name="Rectangle 6"/>
          <p:cNvSpPr>
            <a:spLocks noChangeArrowheads="1"/>
          </p:cNvSpPr>
          <p:nvPr/>
        </p:nvSpPr>
        <p:spPr bwMode="auto">
          <a:xfrm>
            <a:off x="6400800" y="0"/>
            <a:ext cx="2743200" cy="4724400"/>
          </a:xfrm>
          <a:prstGeom prst="rect">
            <a:avLst/>
          </a:prstGeom>
          <a:noFill/>
          <a:ln w="9525">
            <a:noFill/>
            <a:miter lim="800000"/>
            <a:headEnd/>
            <a:tailEnd/>
          </a:ln>
          <a:effectLst/>
        </p:spPr>
        <p:txBody>
          <a:bodyPr anchor="ctr"/>
          <a:lstStyle/>
          <a:p>
            <a:pPr algn="ctr">
              <a:spcBef>
                <a:spcPct val="0"/>
              </a:spcBef>
              <a:buFontTx/>
              <a:buNone/>
            </a:pPr>
            <a:r>
              <a:rPr lang="es-VE" sz="3800" b="1" i="1" dirty="0">
                <a:effectLst>
                  <a:glow rad="139700">
                    <a:srgbClr val="000000"/>
                  </a:glow>
                </a:effectLst>
                <a:latin typeface="CentSchbook BT" pitchFamily="18" charset="0"/>
              </a:rPr>
              <a:t>¿Qué </a:t>
            </a:r>
            <a:r>
              <a:rPr lang="es-VE" sz="3800" b="1" i="1" dirty="0" smtClean="0">
                <a:effectLst>
                  <a:glow rad="139700">
                    <a:srgbClr val="000000"/>
                  </a:glow>
                </a:effectLst>
                <a:latin typeface="CentSchbook BT" pitchFamily="18" charset="0"/>
              </a:rPr>
              <a:t>enseña realmente la </a:t>
            </a:r>
            <a:r>
              <a:rPr lang="es-VE" sz="3800" b="1" i="1" dirty="0">
                <a:effectLst>
                  <a:glow rad="139700">
                    <a:srgbClr val="000000"/>
                  </a:glow>
                </a:effectLst>
                <a:latin typeface="CentSchbook BT" pitchFamily="18" charset="0"/>
              </a:rPr>
              <a:t>Biblia?</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5.JPG"/>
          <p:cNvPicPr>
            <a:picLocks noChangeAspect="1"/>
          </p:cNvPicPr>
          <p:nvPr/>
        </p:nvPicPr>
        <p:blipFill>
          <a:blip r:embed="rId2" cstate="print"/>
          <a:stretch>
            <a:fillRect/>
          </a:stretch>
        </p:blipFill>
        <p:spPr>
          <a:xfrm>
            <a:off x="0" y="10016"/>
            <a:ext cx="9144000" cy="6837967"/>
          </a:xfrm>
          <a:prstGeom prst="rect">
            <a:avLst/>
          </a:prstGeom>
        </p:spPr>
      </p:pic>
      <p:sp>
        <p:nvSpPr>
          <p:cNvPr id="1040388"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Poca capacitación para pensar libremente</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6.JPG"/>
          <p:cNvPicPr>
            <a:picLocks noChangeAspect="1"/>
          </p:cNvPicPr>
          <p:nvPr/>
        </p:nvPicPr>
        <p:blipFill>
          <a:blip r:embed="rId2" cstate="print"/>
          <a:stretch>
            <a:fillRect/>
          </a:stretch>
        </p:blipFill>
        <p:spPr>
          <a:xfrm>
            <a:off x="0" y="10016"/>
            <a:ext cx="9144000" cy="6837967"/>
          </a:xfrm>
          <a:prstGeom prst="rect">
            <a:avLst/>
          </a:prstGeom>
        </p:spPr>
      </p:pic>
      <p:sp>
        <p:nvSpPr>
          <p:cNvPr id="1041412" name="Rectangle 4"/>
          <p:cNvSpPr>
            <a:spLocks noGrp="1" noChangeArrowheads="1"/>
          </p:cNvSpPr>
          <p:nvPr>
            <p:ph type="ctrTitle"/>
          </p:nvPr>
        </p:nvSpPr>
        <p:spPr>
          <a:xfrm>
            <a:off x="0" y="4648200"/>
            <a:ext cx="9144000" cy="2133600"/>
          </a:xfrm>
          <a:effectLst/>
        </p:spPr>
        <p:txBody>
          <a:bodyPr/>
          <a:lstStyle/>
          <a:p>
            <a:r>
              <a:rPr lang="es-VE" sz="6400" dirty="0">
                <a:solidFill>
                  <a:srgbClr val="FFFF00"/>
                </a:solidFill>
                <a:effectLst>
                  <a:glow rad="139700">
                    <a:srgbClr val="000000"/>
                  </a:glow>
                </a:effectLst>
                <a:latin typeface="Libra BT" pitchFamily="66" charset="0"/>
              </a:rPr>
              <a:t>Ejerce poca flexibilidad en conocimiento bíblico</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27.JPG"/>
          <p:cNvPicPr>
            <a:picLocks noChangeAspect="1"/>
          </p:cNvPicPr>
          <p:nvPr/>
        </p:nvPicPr>
        <p:blipFill>
          <a:blip r:embed="rId2" cstate="print"/>
          <a:stretch>
            <a:fillRect/>
          </a:stretch>
        </p:blipFill>
        <p:spPr>
          <a:xfrm>
            <a:off x="0" y="10016"/>
            <a:ext cx="9144000" cy="6837967"/>
          </a:xfrm>
          <a:prstGeom prst="rect">
            <a:avLst/>
          </a:prstGeom>
        </p:spPr>
      </p:pic>
      <p:sp>
        <p:nvSpPr>
          <p:cNvPr id="1043459" name="Rectangle 3"/>
          <p:cNvSpPr>
            <a:spLocks noChangeArrowheads="1"/>
          </p:cNvSpPr>
          <p:nvPr/>
        </p:nvSpPr>
        <p:spPr bwMode="auto">
          <a:xfrm>
            <a:off x="0" y="4724400"/>
            <a:ext cx="9144000" cy="2133600"/>
          </a:xfrm>
          <a:prstGeom prst="rect">
            <a:avLst/>
          </a:prstGeom>
          <a:solidFill>
            <a:srgbClr val="000000"/>
          </a:solidFill>
          <a:ln w="9525" algn="ctr">
            <a:noFill/>
            <a:miter lim="800000"/>
            <a:headEnd/>
            <a:tailEnd/>
          </a:ln>
          <a:effectLst/>
        </p:spPr>
        <p:txBody>
          <a:bodyPr wrap="none" anchor="ctr"/>
          <a:lstStyle/>
          <a:p>
            <a:endParaRPr lang="en-US"/>
          </a:p>
        </p:txBody>
      </p:sp>
      <p:sp>
        <p:nvSpPr>
          <p:cNvPr id="1043460" name="Rectangle 4"/>
          <p:cNvSpPr>
            <a:spLocks noGrp="1" noChangeArrowheads="1"/>
          </p:cNvSpPr>
          <p:nvPr>
            <p:ph type="ctrTitle"/>
          </p:nvPr>
        </p:nvSpPr>
        <p:spPr>
          <a:xfrm>
            <a:off x="0" y="4648200"/>
            <a:ext cx="9144000" cy="2133600"/>
          </a:xfrm>
          <a:effectLst>
            <a:outerShdw dist="53882" dir="2700000" algn="ctr" rotWithShape="0">
              <a:srgbClr val="000000"/>
            </a:outerShdw>
          </a:effectLst>
        </p:spPr>
        <p:txBody>
          <a:bodyPr/>
          <a:lstStyle/>
          <a:p>
            <a:r>
              <a:rPr lang="es-VE" sz="6600">
                <a:solidFill>
                  <a:srgbClr val="FFFF00"/>
                </a:solidFill>
                <a:latin typeface="Libra BT" pitchFamily="66" charset="0"/>
              </a:rPr>
              <a:t>4. genera un sentido de inferioridad en muchos</a:t>
            </a:r>
          </a:p>
        </p:txBody>
      </p:sp>
      <p:sp>
        <p:nvSpPr>
          <p:cNvPr id="5"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8.JPG"/>
          <p:cNvPicPr>
            <a:picLocks noChangeAspect="1"/>
          </p:cNvPicPr>
          <p:nvPr/>
        </p:nvPicPr>
        <p:blipFill>
          <a:blip r:embed="rId2" cstate="print"/>
          <a:stretch>
            <a:fillRect/>
          </a:stretch>
        </p:blipFill>
        <p:spPr>
          <a:xfrm>
            <a:off x="0" y="10016"/>
            <a:ext cx="9144000" cy="6837967"/>
          </a:xfrm>
          <a:prstGeom prst="rect">
            <a:avLst/>
          </a:prstGeom>
        </p:spPr>
      </p:pic>
      <p:sp>
        <p:nvSpPr>
          <p:cNvPr id="1044483" name="Rectangle 3"/>
          <p:cNvSpPr>
            <a:spLocks noGrp="1" noChangeArrowheads="1"/>
          </p:cNvSpPr>
          <p:nvPr>
            <p:ph type="ctrTitle"/>
          </p:nvPr>
        </p:nvSpPr>
        <p:spPr>
          <a:xfrm>
            <a:off x="0" y="4724400"/>
            <a:ext cx="9144000" cy="2057400"/>
          </a:xfrm>
          <a:effectLst/>
        </p:spPr>
        <p:txBody>
          <a:bodyPr/>
          <a:lstStyle/>
          <a:p>
            <a:r>
              <a:rPr lang="es-VE" sz="6800" dirty="0">
                <a:solidFill>
                  <a:srgbClr val="FFFF00"/>
                </a:solidFill>
                <a:effectLst>
                  <a:glow rad="139700">
                    <a:srgbClr val="000000"/>
                  </a:glow>
                </a:effectLst>
                <a:latin typeface="Libra BT" pitchFamily="66" charset="0"/>
              </a:rPr>
              <a:t>Claves para </a:t>
            </a:r>
            <a:r>
              <a:rPr lang="es-VE" sz="6800" dirty="0" smtClean="0">
                <a:solidFill>
                  <a:srgbClr val="FFFF00"/>
                </a:solidFill>
                <a:effectLst>
                  <a:glow rad="139700">
                    <a:srgbClr val="000000"/>
                  </a:glow>
                </a:effectLst>
                <a:latin typeface="Libra BT" pitchFamily="66" charset="0"/>
              </a:rPr>
              <a:t>entender a </a:t>
            </a:r>
            <a:r>
              <a:rPr lang="es-VE" sz="6800" dirty="0">
                <a:solidFill>
                  <a:srgbClr val="FFFF00"/>
                </a:solidFill>
                <a:effectLst>
                  <a:glow rad="139700">
                    <a:srgbClr val="000000"/>
                  </a:glow>
                </a:effectLst>
                <a:latin typeface="Libra BT" pitchFamily="66" charset="0"/>
              </a:rPr>
              <a:t>los testigos de Jehová</a:t>
            </a:r>
          </a:p>
        </p:txBody>
      </p:sp>
      <p:sp>
        <p:nvSpPr>
          <p:cNvPr id="1044485" name="Text Box 5"/>
          <p:cNvSpPr txBox="1">
            <a:spLocks noChangeArrowheads="1"/>
          </p:cNvSpPr>
          <p:nvPr/>
        </p:nvSpPr>
        <p:spPr bwMode="auto">
          <a:xfrm>
            <a:off x="7348537" y="6613525"/>
            <a:ext cx="1795463"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9.JPG"/>
          <p:cNvPicPr>
            <a:picLocks noChangeAspect="1"/>
          </p:cNvPicPr>
          <p:nvPr/>
        </p:nvPicPr>
        <p:blipFill>
          <a:blip r:embed="rId2" cstate="print"/>
          <a:stretch>
            <a:fillRect/>
          </a:stretch>
        </p:blipFill>
        <p:spPr>
          <a:xfrm>
            <a:off x="0" y="10016"/>
            <a:ext cx="9144000" cy="6837967"/>
          </a:xfrm>
          <a:prstGeom prst="rect">
            <a:avLst/>
          </a:prstGeom>
        </p:spPr>
      </p:pic>
      <p:sp>
        <p:nvSpPr>
          <p:cNvPr id="1045508" name="Rectangle 4"/>
          <p:cNvSpPr>
            <a:spLocks noGrp="1" noChangeArrowheads="1"/>
          </p:cNvSpPr>
          <p:nvPr>
            <p:ph type="ctrTitle"/>
          </p:nvPr>
        </p:nvSpPr>
        <p:spPr>
          <a:xfrm>
            <a:off x="0" y="4648200"/>
            <a:ext cx="9144000" cy="2133600"/>
          </a:xfrm>
          <a:effectLst/>
        </p:spPr>
        <p:txBody>
          <a:bodyPr/>
          <a:lstStyle/>
          <a:p>
            <a:r>
              <a:rPr lang="es-VE" sz="6400" dirty="0">
                <a:solidFill>
                  <a:srgbClr val="FFFF00"/>
                </a:solidFill>
                <a:effectLst>
                  <a:glow rad="139700">
                    <a:srgbClr val="000000"/>
                  </a:glow>
                </a:effectLst>
                <a:latin typeface="Libra BT" pitchFamily="66" charset="0"/>
              </a:rPr>
              <a:t>1. Están trabajando para recibir vida eterna</a:t>
            </a:r>
          </a:p>
        </p:txBody>
      </p:sp>
      <p:sp>
        <p:nvSpPr>
          <p:cNvPr id="1045509" name="Text Box 5"/>
          <p:cNvSpPr txBox="1">
            <a:spLocks noChangeArrowheads="1"/>
          </p:cNvSpPr>
          <p:nvPr/>
        </p:nvSpPr>
        <p:spPr bwMode="auto">
          <a:xfrm>
            <a:off x="7348537" y="6613525"/>
            <a:ext cx="1795463"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30.JPG"/>
          <p:cNvPicPr>
            <a:picLocks noChangeAspect="1"/>
          </p:cNvPicPr>
          <p:nvPr/>
        </p:nvPicPr>
        <p:blipFill>
          <a:blip r:embed="rId2" cstate="print"/>
          <a:stretch>
            <a:fillRect/>
          </a:stretch>
        </p:blipFill>
        <p:spPr>
          <a:xfrm>
            <a:off x="0" y="10016"/>
            <a:ext cx="9144000" cy="6837967"/>
          </a:xfrm>
          <a:prstGeom prst="rect">
            <a:avLst/>
          </a:prstGeom>
        </p:spPr>
      </p:pic>
      <p:sp>
        <p:nvSpPr>
          <p:cNvPr id="1113092" name="Rectangle 4"/>
          <p:cNvSpPr>
            <a:spLocks noGrp="1" noChangeArrowheads="1"/>
          </p:cNvSpPr>
          <p:nvPr>
            <p:ph type="ctrTitle"/>
          </p:nvPr>
        </p:nvSpPr>
        <p:spPr>
          <a:xfrm>
            <a:off x="0" y="4648200"/>
            <a:ext cx="9144000" cy="2133600"/>
          </a:xfrm>
          <a:effectLst/>
        </p:spPr>
        <p:txBody>
          <a:bodyPr/>
          <a:lstStyle/>
          <a:p>
            <a:r>
              <a:rPr lang="es-VE" sz="5600" dirty="0">
                <a:solidFill>
                  <a:srgbClr val="FFFF00"/>
                </a:solidFill>
                <a:effectLst>
                  <a:glow rad="139700">
                    <a:srgbClr val="000000"/>
                  </a:glow>
                </a:effectLst>
                <a:latin typeface="Libra BT" pitchFamily="66" charset="0"/>
              </a:rPr>
              <a:t>2. ponen mucho énfasis en trabajar con discapacitados</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31.JPG"/>
          <p:cNvPicPr>
            <a:picLocks noChangeAspect="1"/>
          </p:cNvPicPr>
          <p:nvPr/>
        </p:nvPicPr>
        <p:blipFill>
          <a:blip r:embed="rId2" cstate="print"/>
          <a:stretch>
            <a:fillRect/>
          </a:stretch>
        </p:blipFill>
        <p:spPr>
          <a:xfrm>
            <a:off x="0" y="10016"/>
            <a:ext cx="9144000" cy="6837967"/>
          </a:xfrm>
          <a:prstGeom prst="rect">
            <a:avLst/>
          </a:prstGeom>
        </p:spPr>
      </p:pic>
      <p:sp>
        <p:nvSpPr>
          <p:cNvPr id="1047556"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3. la apariencia es</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muy importante</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32.JPG"/>
          <p:cNvPicPr>
            <a:picLocks noChangeAspect="1"/>
          </p:cNvPicPr>
          <p:nvPr/>
        </p:nvPicPr>
        <p:blipFill>
          <a:blip r:embed="rId2" cstate="print"/>
          <a:stretch>
            <a:fillRect/>
          </a:stretch>
        </p:blipFill>
        <p:spPr>
          <a:xfrm>
            <a:off x="0" y="10016"/>
            <a:ext cx="9144000" cy="6837967"/>
          </a:xfrm>
          <a:prstGeom prst="rect">
            <a:avLst/>
          </a:prstGeom>
        </p:spPr>
      </p:pic>
      <p:sp>
        <p:nvSpPr>
          <p:cNvPr id="1048580" name="Rectangle 4"/>
          <p:cNvSpPr>
            <a:spLocks noGrp="1" noChangeArrowheads="1"/>
          </p:cNvSpPr>
          <p:nvPr>
            <p:ph type="ctrTitle"/>
          </p:nvPr>
        </p:nvSpPr>
        <p:spPr>
          <a:xfrm>
            <a:off x="0" y="5638800"/>
            <a:ext cx="9144000" cy="1143000"/>
          </a:xfrm>
          <a:effectLst/>
        </p:spPr>
        <p:txBody>
          <a:bodyPr/>
          <a:lstStyle/>
          <a:p>
            <a:r>
              <a:rPr lang="es-VE" sz="7200" dirty="0">
                <a:solidFill>
                  <a:srgbClr val="FFFF00"/>
                </a:solidFill>
                <a:effectLst>
                  <a:glow rad="139700">
                    <a:srgbClr val="000000"/>
                  </a:glow>
                </a:effectLst>
                <a:latin typeface="Libra BT" pitchFamily="66" charset="0"/>
              </a:rPr>
              <a:t>Eruditos y estudiosos</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33.JPG"/>
          <p:cNvPicPr>
            <a:picLocks noChangeAspect="1"/>
          </p:cNvPicPr>
          <p:nvPr/>
        </p:nvPicPr>
        <p:blipFill>
          <a:blip r:embed="rId2" cstate="print"/>
          <a:stretch>
            <a:fillRect/>
          </a:stretch>
        </p:blipFill>
        <p:spPr>
          <a:xfrm>
            <a:off x="0" y="10016"/>
            <a:ext cx="9144000" cy="6837967"/>
          </a:xfrm>
          <a:prstGeom prst="rect">
            <a:avLst/>
          </a:prstGeom>
        </p:spPr>
      </p:pic>
      <p:sp>
        <p:nvSpPr>
          <p:cNvPr id="1049604" name="Rectangle 4"/>
          <p:cNvSpPr>
            <a:spLocks noGrp="1" noChangeArrowheads="1"/>
          </p:cNvSpPr>
          <p:nvPr>
            <p:ph type="ctrTitle"/>
          </p:nvPr>
        </p:nvSpPr>
        <p:spPr>
          <a:xfrm>
            <a:off x="0" y="5638800"/>
            <a:ext cx="9144000" cy="1143000"/>
          </a:xfrm>
          <a:effectLst/>
        </p:spPr>
        <p:txBody>
          <a:bodyPr/>
          <a:lstStyle/>
          <a:p>
            <a:r>
              <a:rPr lang="es-VE" sz="6600" dirty="0" smtClean="0">
                <a:solidFill>
                  <a:srgbClr val="FFFF00"/>
                </a:solidFill>
                <a:effectLst>
                  <a:glow rad="139700">
                    <a:srgbClr val="000000"/>
                  </a:glow>
                </a:effectLst>
                <a:latin typeface="Libra BT" pitchFamily="66" charset="0"/>
              </a:rPr>
              <a:t>Razonables y Racionales</a:t>
            </a:r>
            <a:endParaRPr lang="es-VE" sz="6600" dirty="0">
              <a:solidFill>
                <a:srgbClr val="FFFF00"/>
              </a:solidFill>
              <a:effectLst>
                <a:glow rad="139700">
                  <a:srgbClr val="000000"/>
                </a:glow>
              </a:effectLst>
              <a:latin typeface="Libra BT" pitchFamily="66" charset="0"/>
            </a:endParaRP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34.JPG"/>
          <p:cNvPicPr>
            <a:picLocks noChangeAspect="1"/>
          </p:cNvPicPr>
          <p:nvPr/>
        </p:nvPicPr>
        <p:blipFill>
          <a:blip r:embed="rId2" cstate="print"/>
          <a:stretch>
            <a:fillRect/>
          </a:stretch>
        </p:blipFill>
        <p:spPr>
          <a:xfrm>
            <a:off x="0" y="10016"/>
            <a:ext cx="9144000" cy="6837967"/>
          </a:xfrm>
          <a:prstGeom prst="rect">
            <a:avLst/>
          </a:prstGeom>
        </p:spPr>
      </p:pic>
      <p:sp>
        <p:nvSpPr>
          <p:cNvPr id="1050628" name="Rectangle 4"/>
          <p:cNvSpPr>
            <a:spLocks noGrp="1" noChangeArrowheads="1"/>
          </p:cNvSpPr>
          <p:nvPr>
            <p:ph type="ctrTitle"/>
          </p:nvPr>
        </p:nvSpPr>
        <p:spPr>
          <a:xfrm>
            <a:off x="0" y="5638800"/>
            <a:ext cx="9144000" cy="1143000"/>
          </a:xfrm>
          <a:effectLst/>
        </p:spPr>
        <p:txBody>
          <a:bodyPr/>
          <a:lstStyle/>
          <a:p>
            <a:r>
              <a:rPr lang="es-VE" sz="6600" dirty="0">
                <a:solidFill>
                  <a:srgbClr val="FFFF00"/>
                </a:solidFill>
                <a:effectLst>
                  <a:glow rad="139700">
                    <a:srgbClr val="000000"/>
                  </a:glow>
                </a:effectLst>
                <a:latin typeface="Libra BT" pitchFamily="66" charset="0"/>
              </a:rPr>
              <a:t>Grupo muy unido</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35.JPG"/>
          <p:cNvPicPr>
            <a:picLocks noChangeAspect="1"/>
          </p:cNvPicPr>
          <p:nvPr/>
        </p:nvPicPr>
        <p:blipFill>
          <a:blip r:embed="rId2" cstate="print"/>
          <a:stretch>
            <a:fillRect/>
          </a:stretch>
        </p:blipFill>
        <p:spPr>
          <a:xfrm>
            <a:off x="0" y="10016"/>
            <a:ext cx="9144000" cy="6837967"/>
          </a:xfrm>
          <a:prstGeom prst="rect">
            <a:avLst/>
          </a:prstGeom>
        </p:spPr>
      </p:pic>
      <p:sp>
        <p:nvSpPr>
          <p:cNvPr id="1052676"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Grupo que</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ama a la gente</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36.JPG"/>
          <p:cNvPicPr>
            <a:picLocks noChangeAspect="1"/>
          </p:cNvPicPr>
          <p:nvPr/>
        </p:nvPicPr>
        <p:blipFill>
          <a:blip r:embed="rId2" cstate="print"/>
          <a:stretch>
            <a:fillRect/>
          </a:stretch>
        </p:blipFill>
        <p:spPr>
          <a:xfrm>
            <a:off x="0" y="10016"/>
            <a:ext cx="9144000" cy="6837967"/>
          </a:xfrm>
          <a:prstGeom prst="rect">
            <a:avLst/>
          </a:prstGeom>
        </p:spPr>
      </p:pic>
      <p:sp>
        <p:nvSpPr>
          <p:cNvPr id="1195012" name="Rectangle 4"/>
          <p:cNvSpPr>
            <a:spLocks noGrp="1" noChangeArrowheads="1"/>
          </p:cNvSpPr>
          <p:nvPr>
            <p:ph type="ctrTitle"/>
          </p:nvPr>
        </p:nvSpPr>
        <p:spPr>
          <a:xfrm>
            <a:off x="0" y="4648200"/>
            <a:ext cx="9144000" cy="2133600"/>
          </a:xfrm>
          <a:effectLst/>
        </p:spPr>
        <p:txBody>
          <a:bodyPr/>
          <a:lstStyle/>
          <a:p>
            <a:r>
              <a:rPr lang="es-VE" sz="6600" dirty="0">
                <a:solidFill>
                  <a:srgbClr val="FFFF00"/>
                </a:solidFill>
                <a:effectLst>
                  <a:glow rad="139700">
                    <a:srgbClr val="000000"/>
                  </a:glow>
                </a:effectLst>
                <a:latin typeface="Libra BT" pitchFamily="66" charset="0"/>
              </a:rPr>
              <a:t>Grupo que</a:t>
            </a:r>
            <a:br>
              <a:rPr lang="es-VE" sz="6600" dirty="0">
                <a:solidFill>
                  <a:srgbClr val="FFFF00"/>
                </a:solidFill>
                <a:effectLst>
                  <a:glow rad="139700">
                    <a:srgbClr val="000000"/>
                  </a:glow>
                </a:effectLst>
                <a:latin typeface="Libra BT" pitchFamily="66" charset="0"/>
              </a:rPr>
            </a:br>
            <a:r>
              <a:rPr lang="es-VE" sz="6600" dirty="0">
                <a:solidFill>
                  <a:srgbClr val="FFFF00"/>
                </a:solidFill>
                <a:effectLst>
                  <a:glow rad="139700">
                    <a:srgbClr val="000000"/>
                  </a:glow>
                </a:effectLst>
                <a:latin typeface="Libra BT" pitchFamily="66" charset="0"/>
              </a:rPr>
              <a:t>tiene las respuestas</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37.JPG"/>
          <p:cNvPicPr>
            <a:picLocks noChangeAspect="1"/>
          </p:cNvPicPr>
          <p:nvPr/>
        </p:nvPicPr>
        <p:blipFill>
          <a:blip r:embed="rId2" cstate="print"/>
          <a:stretch>
            <a:fillRect/>
          </a:stretch>
        </p:blipFill>
        <p:spPr>
          <a:xfrm>
            <a:off x="0" y="10016"/>
            <a:ext cx="9144000" cy="6837967"/>
          </a:xfrm>
          <a:prstGeom prst="rect">
            <a:avLst/>
          </a:prstGeom>
        </p:spPr>
      </p:pic>
      <p:sp>
        <p:nvSpPr>
          <p:cNvPr id="1053699" name="Rectangle 3"/>
          <p:cNvSpPr>
            <a:spLocks noChangeArrowheads="1"/>
          </p:cNvSpPr>
          <p:nvPr/>
        </p:nvSpPr>
        <p:spPr bwMode="auto">
          <a:xfrm>
            <a:off x="0" y="4038600"/>
            <a:ext cx="9144000" cy="2819400"/>
          </a:xfrm>
          <a:prstGeom prst="rect">
            <a:avLst/>
          </a:prstGeom>
          <a:solidFill>
            <a:srgbClr val="000000"/>
          </a:solidFill>
          <a:ln w="9525" algn="ctr">
            <a:noFill/>
            <a:miter lim="800000"/>
            <a:headEnd/>
            <a:tailEnd/>
          </a:ln>
          <a:effectLst/>
        </p:spPr>
        <p:txBody>
          <a:bodyPr wrap="none" anchor="ctr"/>
          <a:lstStyle/>
          <a:p>
            <a:endParaRPr lang="en-US"/>
          </a:p>
        </p:txBody>
      </p:sp>
      <p:sp>
        <p:nvSpPr>
          <p:cNvPr id="1053700" name="Rectangle 4"/>
          <p:cNvSpPr>
            <a:spLocks noGrp="1" noChangeArrowheads="1"/>
          </p:cNvSpPr>
          <p:nvPr>
            <p:ph type="ctrTitle"/>
          </p:nvPr>
        </p:nvSpPr>
        <p:spPr>
          <a:xfrm>
            <a:off x="0" y="4267200"/>
            <a:ext cx="9144000" cy="2133600"/>
          </a:xfrm>
          <a:effectLst>
            <a:outerShdw dist="53882" dir="2700000" algn="ctr" rotWithShape="0">
              <a:srgbClr val="000000"/>
            </a:outerShdw>
          </a:effectLst>
        </p:spPr>
        <p:txBody>
          <a:bodyPr/>
          <a:lstStyle/>
          <a:p>
            <a:r>
              <a:rPr lang="es-VE" sz="6600">
                <a:solidFill>
                  <a:srgbClr val="FFFF00"/>
                </a:solidFill>
                <a:latin typeface="Libra BT" pitchFamily="66" charset="0"/>
              </a:rPr>
              <a:t>Importante para generar un sentido</a:t>
            </a:r>
            <a:br>
              <a:rPr lang="es-VE" sz="6600">
                <a:solidFill>
                  <a:srgbClr val="FFFF00"/>
                </a:solidFill>
                <a:latin typeface="Libra BT" pitchFamily="66" charset="0"/>
              </a:rPr>
            </a:br>
            <a:r>
              <a:rPr lang="es-VE" sz="6600">
                <a:solidFill>
                  <a:srgbClr val="FFFF00"/>
                </a:solidFill>
                <a:latin typeface="Libra BT" pitchFamily="66" charset="0"/>
              </a:rPr>
              <a:t>de inferioridad</a:t>
            </a:r>
          </a:p>
        </p:txBody>
      </p:sp>
      <p:sp>
        <p:nvSpPr>
          <p:cNvPr id="5"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38.JPG"/>
          <p:cNvPicPr>
            <a:picLocks noChangeAspect="1"/>
          </p:cNvPicPr>
          <p:nvPr/>
        </p:nvPicPr>
        <p:blipFill>
          <a:blip r:embed="rId2" cstate="print"/>
          <a:stretch>
            <a:fillRect/>
          </a:stretch>
        </p:blipFill>
        <p:spPr>
          <a:xfrm>
            <a:off x="0" y="10016"/>
            <a:ext cx="9144000" cy="6837967"/>
          </a:xfrm>
          <a:prstGeom prst="rect">
            <a:avLst/>
          </a:prstGeom>
        </p:spPr>
      </p:pic>
      <p:sp>
        <p:nvSpPr>
          <p:cNvPr id="1054724" name="Rectangle 4"/>
          <p:cNvSpPr>
            <a:spLocks noGrp="1" noChangeArrowheads="1"/>
          </p:cNvSpPr>
          <p:nvPr>
            <p:ph type="ctrTitle"/>
          </p:nvPr>
        </p:nvSpPr>
        <p:spPr>
          <a:xfrm>
            <a:off x="0" y="4648200"/>
            <a:ext cx="9144000" cy="2133600"/>
          </a:xfrm>
          <a:effectLst/>
        </p:spPr>
        <p:txBody>
          <a:bodyPr/>
          <a:lstStyle/>
          <a:p>
            <a:r>
              <a:rPr lang="es-VE" sz="6400" dirty="0">
                <a:solidFill>
                  <a:srgbClr val="FFFF00"/>
                </a:solidFill>
                <a:effectLst>
                  <a:glow rad="139700">
                    <a:srgbClr val="000000"/>
                  </a:glow>
                </a:effectLst>
                <a:latin typeface="Libra BT" pitchFamily="66" charset="0"/>
              </a:rPr>
              <a:t>Y Desacreditar las otras opciones religiosas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39.JPG"/>
          <p:cNvPicPr>
            <a:picLocks noChangeAspect="1"/>
          </p:cNvPicPr>
          <p:nvPr/>
        </p:nvPicPr>
        <p:blipFill>
          <a:blip r:embed="rId2" cstate="print"/>
          <a:stretch>
            <a:fillRect/>
          </a:stretch>
        </p:blipFill>
        <p:spPr>
          <a:xfrm>
            <a:off x="0" y="10016"/>
            <a:ext cx="9144000" cy="6837967"/>
          </a:xfrm>
          <a:prstGeom prst="rect">
            <a:avLst/>
          </a:prstGeom>
        </p:spPr>
      </p:pic>
      <p:sp>
        <p:nvSpPr>
          <p:cNvPr id="1055748" name="Rectangle 4"/>
          <p:cNvSpPr>
            <a:spLocks noGrp="1" noChangeArrowheads="1"/>
          </p:cNvSpPr>
          <p:nvPr>
            <p:ph type="ctrTitle"/>
          </p:nvPr>
        </p:nvSpPr>
        <p:spPr>
          <a:xfrm>
            <a:off x="0" y="4191000"/>
            <a:ext cx="9144000" cy="2590800"/>
          </a:xfrm>
          <a:effectLst/>
        </p:spPr>
        <p:txBody>
          <a:bodyPr/>
          <a:lstStyle/>
          <a:p>
            <a:r>
              <a:rPr lang="es-VE" sz="5800" dirty="0">
                <a:solidFill>
                  <a:srgbClr val="FFFF00"/>
                </a:solidFill>
                <a:effectLst>
                  <a:glow rad="139700">
                    <a:srgbClr val="000000"/>
                  </a:glow>
                </a:effectLst>
                <a:latin typeface="Libra BT" pitchFamily="66" charset="0"/>
              </a:rPr>
              <a:t>4. el estudio </a:t>
            </a:r>
            <a:r>
              <a:rPr lang="es-VE" sz="5800" dirty="0" smtClean="0">
                <a:solidFill>
                  <a:srgbClr val="FFFF00"/>
                </a:solidFill>
                <a:effectLst>
                  <a:glow rad="139700">
                    <a:srgbClr val="000000"/>
                  </a:glow>
                </a:effectLst>
                <a:latin typeface="Libra BT" pitchFamily="66" charset="0"/>
              </a:rPr>
              <a:t>“bíblico” </a:t>
            </a:r>
            <a:r>
              <a:rPr lang="es-VE" sz="5800" dirty="0">
                <a:solidFill>
                  <a:srgbClr val="FFFF00"/>
                </a:solidFill>
                <a:effectLst>
                  <a:glow rad="139700">
                    <a:srgbClr val="000000"/>
                  </a:glow>
                </a:effectLst>
                <a:latin typeface="Libra BT" pitchFamily="66" charset="0"/>
              </a:rPr>
              <a:t>es su herramienta principal en la evangelización</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40.JPG"/>
          <p:cNvPicPr>
            <a:picLocks noChangeAspect="1"/>
          </p:cNvPicPr>
          <p:nvPr/>
        </p:nvPicPr>
        <p:blipFill>
          <a:blip r:embed="rId2" cstate="print"/>
          <a:stretch>
            <a:fillRect/>
          </a:stretch>
        </p:blipFill>
        <p:spPr>
          <a:xfrm>
            <a:off x="0" y="10016"/>
            <a:ext cx="9144000" cy="6837967"/>
          </a:xfrm>
          <a:prstGeom prst="rect">
            <a:avLst/>
          </a:prstGeom>
        </p:spPr>
      </p:pic>
      <p:sp>
        <p:nvSpPr>
          <p:cNvPr id="1056772" name="Rectangle 4"/>
          <p:cNvSpPr>
            <a:spLocks noGrp="1" noChangeArrowheads="1"/>
          </p:cNvSpPr>
          <p:nvPr>
            <p:ph type="ctrTitle"/>
          </p:nvPr>
        </p:nvSpPr>
        <p:spPr>
          <a:xfrm>
            <a:off x="0" y="4648200"/>
            <a:ext cx="9144000" cy="2133600"/>
          </a:xfrm>
          <a:effectLst/>
        </p:spPr>
        <p:txBody>
          <a:bodyPr/>
          <a:lstStyle/>
          <a:p>
            <a:r>
              <a:rPr lang="es-VE" sz="6200" dirty="0">
                <a:solidFill>
                  <a:srgbClr val="FFFF00"/>
                </a:solidFill>
                <a:effectLst>
                  <a:glow rad="139700">
                    <a:srgbClr val="000000"/>
                  </a:glow>
                </a:effectLst>
                <a:latin typeface="Libra BT" pitchFamily="66" charset="0"/>
              </a:rPr>
              <a:t>Tiene contacto con otros miembros de la familia</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41.JPG"/>
          <p:cNvPicPr>
            <a:picLocks noChangeAspect="1"/>
          </p:cNvPicPr>
          <p:nvPr/>
        </p:nvPicPr>
        <p:blipFill>
          <a:blip r:embed="rId2" cstate="print"/>
          <a:stretch>
            <a:fillRect/>
          </a:stretch>
        </p:blipFill>
        <p:spPr>
          <a:xfrm>
            <a:off x="0" y="10016"/>
            <a:ext cx="9144000" cy="6837967"/>
          </a:xfrm>
          <a:prstGeom prst="rect">
            <a:avLst/>
          </a:prstGeom>
        </p:spPr>
      </p:pic>
      <p:sp>
        <p:nvSpPr>
          <p:cNvPr id="1057796" name="Rectangle 4"/>
          <p:cNvSpPr>
            <a:spLocks noGrp="1" noChangeArrowheads="1"/>
          </p:cNvSpPr>
          <p:nvPr>
            <p:ph type="ctrTitle"/>
          </p:nvPr>
        </p:nvSpPr>
        <p:spPr>
          <a:xfrm>
            <a:off x="0" y="4648200"/>
            <a:ext cx="9144000" cy="2133600"/>
          </a:xfrm>
          <a:effectLst/>
        </p:spPr>
        <p:txBody>
          <a:bodyPr/>
          <a:lstStyle/>
          <a:p>
            <a:r>
              <a:rPr lang="es-VE" sz="6200" dirty="0">
                <a:solidFill>
                  <a:srgbClr val="FFFF00"/>
                </a:solidFill>
                <a:effectLst>
                  <a:glow rad="139700">
                    <a:srgbClr val="000000"/>
                  </a:glow>
                </a:effectLst>
                <a:latin typeface="Libra BT" pitchFamily="66" charset="0"/>
              </a:rPr>
              <a:t>Controla los</a:t>
            </a:r>
            <a:br>
              <a:rPr lang="es-VE" sz="6200" dirty="0">
                <a:solidFill>
                  <a:srgbClr val="FFFF00"/>
                </a:solidFill>
                <a:effectLst>
                  <a:glow rad="139700">
                    <a:srgbClr val="000000"/>
                  </a:glow>
                </a:effectLst>
                <a:latin typeface="Libra BT" pitchFamily="66" charset="0"/>
              </a:rPr>
            </a:br>
            <a:r>
              <a:rPr lang="es-VE" sz="6200" dirty="0">
                <a:solidFill>
                  <a:srgbClr val="FFFF00"/>
                </a:solidFill>
                <a:effectLst>
                  <a:glow rad="139700">
                    <a:srgbClr val="000000"/>
                  </a:glow>
                </a:effectLst>
                <a:latin typeface="Libra BT" pitchFamily="66" charset="0"/>
              </a:rPr>
              <a:t>temas y contenidos</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42.JPG"/>
          <p:cNvPicPr>
            <a:picLocks noChangeAspect="1"/>
          </p:cNvPicPr>
          <p:nvPr/>
        </p:nvPicPr>
        <p:blipFill>
          <a:blip r:embed="rId2" cstate="print"/>
          <a:stretch>
            <a:fillRect/>
          </a:stretch>
        </p:blipFill>
        <p:spPr>
          <a:xfrm>
            <a:off x="0" y="10016"/>
            <a:ext cx="9144000" cy="6837967"/>
          </a:xfrm>
          <a:prstGeom prst="rect">
            <a:avLst/>
          </a:prstGeom>
        </p:spPr>
      </p:pic>
      <p:sp>
        <p:nvSpPr>
          <p:cNvPr id="1058820" name="Rectangle 4"/>
          <p:cNvSpPr>
            <a:spLocks noGrp="1" noChangeArrowheads="1"/>
          </p:cNvSpPr>
          <p:nvPr>
            <p:ph type="ctrTitle"/>
          </p:nvPr>
        </p:nvSpPr>
        <p:spPr>
          <a:xfrm>
            <a:off x="0" y="4648200"/>
            <a:ext cx="9144000" cy="2133600"/>
          </a:xfrm>
          <a:effectLst/>
        </p:spPr>
        <p:txBody>
          <a:bodyPr/>
          <a:lstStyle/>
          <a:p>
            <a:r>
              <a:rPr lang="es-VE" sz="6200" dirty="0">
                <a:solidFill>
                  <a:srgbClr val="FFFF00"/>
                </a:solidFill>
                <a:effectLst>
                  <a:glow rad="139700">
                    <a:srgbClr val="000000"/>
                  </a:glow>
                </a:effectLst>
                <a:latin typeface="Libra BT" pitchFamily="66" charset="0"/>
              </a:rPr>
              <a:t>Le permite usar la literatura atalaya</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43.JPG"/>
          <p:cNvPicPr>
            <a:picLocks noChangeAspect="1"/>
          </p:cNvPicPr>
          <p:nvPr/>
        </p:nvPicPr>
        <p:blipFill>
          <a:blip r:embed="rId2" cstate="print"/>
          <a:stretch>
            <a:fillRect/>
          </a:stretch>
        </p:blipFill>
        <p:spPr>
          <a:xfrm>
            <a:off x="0" y="10016"/>
            <a:ext cx="9144000" cy="6837967"/>
          </a:xfrm>
          <a:prstGeom prst="rect">
            <a:avLst/>
          </a:prstGeom>
        </p:spPr>
      </p:pic>
      <p:sp>
        <p:nvSpPr>
          <p:cNvPr id="1059844" name="Rectangle 4"/>
          <p:cNvSpPr>
            <a:spLocks noGrp="1" noChangeArrowheads="1"/>
          </p:cNvSpPr>
          <p:nvPr>
            <p:ph type="ctrTitle"/>
          </p:nvPr>
        </p:nvSpPr>
        <p:spPr>
          <a:xfrm>
            <a:off x="0" y="4648200"/>
            <a:ext cx="9144000" cy="2133600"/>
          </a:xfrm>
          <a:effectLst/>
        </p:spPr>
        <p:txBody>
          <a:bodyPr/>
          <a:lstStyle/>
          <a:p>
            <a:r>
              <a:rPr lang="es-VE" sz="5600" dirty="0">
                <a:solidFill>
                  <a:srgbClr val="FFFF00"/>
                </a:solidFill>
                <a:effectLst>
                  <a:glow rad="139700">
                    <a:srgbClr val="000000"/>
                  </a:glow>
                </a:effectLst>
                <a:latin typeface="Libra BT" pitchFamily="66" charset="0"/>
              </a:rPr>
              <a:t>5. el formato de su literatura es muy llamativo</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44.JPG"/>
          <p:cNvPicPr>
            <a:picLocks noChangeAspect="1"/>
          </p:cNvPicPr>
          <p:nvPr/>
        </p:nvPicPr>
        <p:blipFill>
          <a:blip r:embed="rId2" cstate="print"/>
          <a:stretch>
            <a:fillRect/>
          </a:stretch>
        </p:blipFill>
        <p:spPr>
          <a:xfrm>
            <a:off x="0" y="10016"/>
            <a:ext cx="9144000" cy="6837967"/>
          </a:xfrm>
          <a:prstGeom prst="rect">
            <a:avLst/>
          </a:prstGeom>
        </p:spPr>
      </p:pic>
      <p:sp>
        <p:nvSpPr>
          <p:cNvPr id="1060868" name="Rectangle 4"/>
          <p:cNvSpPr>
            <a:spLocks noGrp="1" noChangeArrowheads="1"/>
          </p:cNvSpPr>
          <p:nvPr>
            <p:ph type="ctrTitle"/>
          </p:nvPr>
        </p:nvSpPr>
        <p:spPr>
          <a:xfrm>
            <a:off x="0" y="4648200"/>
            <a:ext cx="9144000" cy="2133600"/>
          </a:xfrm>
          <a:effectLst/>
        </p:spPr>
        <p:txBody>
          <a:bodyPr/>
          <a:lstStyle/>
          <a:p>
            <a:r>
              <a:rPr lang="es-VE" sz="5600" dirty="0">
                <a:solidFill>
                  <a:srgbClr val="FFFF00"/>
                </a:solidFill>
                <a:effectLst>
                  <a:glow rad="139700">
                    <a:srgbClr val="000000"/>
                  </a:glow>
                </a:effectLst>
                <a:latin typeface="Libra BT" pitchFamily="66" charset="0"/>
              </a:rPr>
              <a:t>resalta la confusión, dolor, inquietudes de la vida</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45.JPG"/>
          <p:cNvPicPr>
            <a:picLocks noChangeAspect="1"/>
          </p:cNvPicPr>
          <p:nvPr/>
        </p:nvPicPr>
        <p:blipFill>
          <a:blip r:embed="rId2" cstate="print"/>
          <a:stretch>
            <a:fillRect/>
          </a:stretch>
        </p:blipFill>
        <p:spPr>
          <a:xfrm>
            <a:off x="0" y="10016"/>
            <a:ext cx="9144000" cy="6837967"/>
          </a:xfrm>
          <a:prstGeom prst="rect">
            <a:avLst/>
          </a:prstGeom>
        </p:spPr>
      </p:pic>
      <p:sp>
        <p:nvSpPr>
          <p:cNvPr id="1061892" name="Rectangle 4"/>
          <p:cNvSpPr>
            <a:spLocks noGrp="1" noChangeArrowheads="1"/>
          </p:cNvSpPr>
          <p:nvPr>
            <p:ph type="ctrTitle"/>
          </p:nvPr>
        </p:nvSpPr>
        <p:spPr>
          <a:xfrm>
            <a:off x="0" y="4648200"/>
            <a:ext cx="9144000" cy="2133600"/>
          </a:xfrm>
          <a:effectLst/>
        </p:spPr>
        <p:txBody>
          <a:bodyPr/>
          <a:lstStyle/>
          <a:p>
            <a:r>
              <a:rPr lang="es-VE" sz="5600" dirty="0">
                <a:solidFill>
                  <a:srgbClr val="FFFF00"/>
                </a:solidFill>
                <a:effectLst>
                  <a:glow rad="139700">
                    <a:srgbClr val="000000"/>
                  </a:glow>
                </a:effectLst>
                <a:latin typeface="Libra BT" pitchFamily="66" charset="0"/>
              </a:rPr>
              <a:t>resalta los conflictos, falta de respuestas en la vida</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46.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diciembre de 2004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47.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agosto de 2004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48.JPG"/>
          <p:cNvPicPr>
            <a:picLocks noChangeAspect="1"/>
          </p:cNvPicPr>
          <p:nvPr/>
        </p:nvPicPr>
        <p:blipFill>
          <a:blip r:embed="rId3" cstate="print"/>
          <a:stretch>
            <a:fillRect/>
          </a:stretch>
        </p:blipFill>
        <p:spPr>
          <a:xfrm>
            <a:off x="0" y="10016"/>
            <a:ext cx="9144000" cy="6837967"/>
          </a:xfrm>
          <a:prstGeom prst="rect">
            <a:avLst/>
          </a:prstGeom>
        </p:spPr>
      </p:pic>
      <p:sp>
        <p:nvSpPr>
          <p:cNvPr id="925699" name="Rectangle 3"/>
          <p:cNvSpPr>
            <a:spLocks noChangeArrowheads="1"/>
          </p:cNvSpPr>
          <p:nvPr/>
        </p:nvSpPr>
        <p:spPr bwMode="auto">
          <a:xfrm>
            <a:off x="5867400" y="0"/>
            <a:ext cx="3276600" cy="6858000"/>
          </a:xfrm>
          <a:prstGeom prst="rect">
            <a:avLst/>
          </a:prstGeom>
          <a:solidFill>
            <a:srgbClr val="000000"/>
          </a:solidFill>
          <a:ln w="9525" algn="ctr">
            <a:noFill/>
            <a:miter lim="800000"/>
            <a:headEnd/>
            <a:tailEnd/>
          </a:ln>
          <a:effectLst/>
        </p:spPr>
        <p:txBody>
          <a:bodyPr wrap="none" anchor="ctr"/>
          <a:lstStyle/>
          <a:p>
            <a:endParaRPr lang="en-US"/>
          </a:p>
        </p:txBody>
      </p:sp>
      <p:sp>
        <p:nvSpPr>
          <p:cNvPr id="5" name="Rectangle 4"/>
          <p:cNvSpPr/>
          <p:nvPr/>
        </p:nvSpPr>
        <p:spPr>
          <a:xfrm>
            <a:off x="5867400" y="6324600"/>
            <a:ext cx="3124200" cy="523220"/>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err="1" smtClean="0">
                <a:solidFill>
                  <a:schemeClr val="bg1"/>
                </a:solidFill>
                <a:latin typeface="Arial Narrow" pitchFamily="34" charset="0"/>
              </a:rPr>
              <a:t>Awake</a:t>
            </a:r>
            <a:r>
              <a:rPr lang="en-US" sz="1400" i="1" dirty="0" smtClean="0">
                <a:solidFill>
                  <a:schemeClr val="bg1"/>
                </a:solidFill>
                <a:latin typeface="Arial Narrow" pitchFamily="34" charset="0"/>
              </a:rPr>
              <a:t>!</a:t>
            </a:r>
            <a:r>
              <a:rPr lang="en-US" sz="1400" dirty="0" smtClean="0">
                <a:solidFill>
                  <a:schemeClr val="bg1"/>
                </a:solidFill>
                <a:latin typeface="Arial Narrow" pitchFamily="34" charset="0"/>
              </a:rPr>
              <a:t> [</a:t>
            </a:r>
            <a:r>
              <a:rPr lang="es-VE" sz="1400" i="1" dirty="0" smtClean="0">
                <a:solidFill>
                  <a:schemeClr val="bg1"/>
                </a:solidFill>
                <a:latin typeface="Arial Narrow" pitchFamily="34" charset="0"/>
              </a:rPr>
              <a:t>¡</a:t>
            </a:r>
            <a:r>
              <a:rPr lang="es-MX" sz="1400" i="1" dirty="0" smtClean="0">
                <a:solidFill>
                  <a:schemeClr val="bg1"/>
                </a:solidFill>
                <a:latin typeface="Arial Narrow" pitchFamily="34" charset="0"/>
              </a:rPr>
              <a:t>Despertad!</a:t>
            </a:r>
            <a:r>
              <a:rPr lang="es-MX" sz="1400" dirty="0" smtClean="0">
                <a:solidFill>
                  <a:schemeClr val="bg1"/>
                </a:solidFill>
                <a:latin typeface="Arial Narrow" pitchFamily="34" charset="0"/>
              </a:rPr>
              <a:t> ] del 22 de abril de 2001 </a:t>
            </a:r>
            <a:endParaRPr lang="en-US" sz="1400" dirty="0">
              <a:solidFill>
                <a:schemeClr val="bg1"/>
              </a:solidFill>
            </a:endParaRPr>
          </a:p>
        </p:txBody>
      </p:sp>
      <p:sp>
        <p:nvSpPr>
          <p:cNvPr id="925700" name="Rectangle 4"/>
          <p:cNvSpPr>
            <a:spLocks noGrp="1" noChangeArrowheads="1"/>
          </p:cNvSpPr>
          <p:nvPr>
            <p:ph type="ctrTitle"/>
          </p:nvPr>
        </p:nvSpPr>
        <p:spPr>
          <a:xfrm>
            <a:off x="5867400" y="0"/>
            <a:ext cx="3276600" cy="6781800"/>
          </a:xfrm>
          <a:effectLst>
            <a:outerShdw dist="53882" dir="2700000" algn="ctr" rotWithShape="0">
              <a:srgbClr val="000000"/>
            </a:outerShdw>
          </a:effectLst>
        </p:spPr>
        <p:txBody>
          <a:bodyPr anchor="t"/>
          <a:lstStyle/>
          <a:p>
            <a:r>
              <a:rPr lang="es-VE" sz="2400" b="1" i="1" dirty="0">
                <a:solidFill>
                  <a:srgbClr val="FFFF00"/>
                </a:solidFill>
                <a:latin typeface="CentSchbook BT" pitchFamily="18" charset="0"/>
              </a:rPr>
              <a:t>“Aunque sorda y ciega, encontré seguridad”</a:t>
            </a:r>
            <a:br>
              <a:rPr lang="es-VE" sz="2400" b="1" i="1" dirty="0">
                <a:solidFill>
                  <a:srgbClr val="FFFF00"/>
                </a:solidFill>
                <a:latin typeface="CentSchbook BT" pitchFamily="18" charset="0"/>
              </a:rPr>
            </a:br>
            <a:r>
              <a:rPr lang="es-VE" sz="1200" b="1" i="1" dirty="0">
                <a:solidFill>
                  <a:srgbClr val="FFFF00"/>
                </a:solidFill>
                <a:latin typeface="CentSchbook BT" pitchFamily="18" charset="0"/>
              </a:rPr>
              <a:t/>
            </a:r>
            <a:br>
              <a:rPr lang="es-VE" sz="1200" b="1" i="1" dirty="0">
                <a:solidFill>
                  <a:srgbClr val="FFFF00"/>
                </a:solidFill>
                <a:latin typeface="CentSchbook BT" pitchFamily="18" charset="0"/>
              </a:rPr>
            </a:br>
            <a:r>
              <a:rPr lang="es-VE" sz="2200" b="1" dirty="0">
                <a:solidFill>
                  <a:srgbClr val="FFFF00"/>
                </a:solidFill>
                <a:latin typeface="Swis721 Lt BT" pitchFamily="34" charset="0"/>
              </a:rPr>
              <a:t>Desde nacimiento, fui básicamente sorda, pero aprendí vivir en un mundo de oyentes. Más tarde, cuando estudiaba en la universidad, recibí la noticia que también perdería la vista. Fui asustada y trastornada. Leí que los sordos ciegos son los que más se sienten solos y abandonados en el mundo. Comencé a llorar.</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49.JPG"/>
          <p:cNvPicPr>
            <a:picLocks noChangeAspect="1"/>
          </p:cNvPicPr>
          <p:nvPr/>
        </p:nvPicPr>
        <p:blipFill>
          <a:blip r:embed="rId2" cstate="print"/>
          <a:stretch>
            <a:fillRect/>
          </a:stretch>
        </p:blipFill>
        <p:spPr>
          <a:xfrm>
            <a:off x="0" y="10016"/>
            <a:ext cx="9144000" cy="6837967"/>
          </a:xfrm>
          <a:prstGeom prst="rect">
            <a:avLst/>
          </a:prstGeom>
        </p:spPr>
      </p:pic>
      <p:sp>
        <p:nvSpPr>
          <p:cNvPr id="1062915" name="Rectangle 3"/>
          <p:cNvSpPr>
            <a:spLocks noGrp="1" noChangeArrowheads="1"/>
          </p:cNvSpPr>
          <p:nvPr>
            <p:ph type="ctrTitle"/>
          </p:nvPr>
        </p:nvSpPr>
        <p:spPr>
          <a:xfrm>
            <a:off x="0" y="4267200"/>
            <a:ext cx="9144000" cy="2514600"/>
          </a:xfrm>
          <a:effectLst/>
        </p:spPr>
        <p:txBody>
          <a:bodyPr/>
          <a:lstStyle/>
          <a:p>
            <a:r>
              <a:rPr lang="es-VE" sz="5400" dirty="0">
                <a:solidFill>
                  <a:srgbClr val="FFFF00"/>
                </a:solidFill>
                <a:effectLst>
                  <a:glow rad="139700">
                    <a:srgbClr val="000000"/>
                  </a:glow>
                </a:effectLst>
                <a:latin typeface="Libra BT" pitchFamily="66" charset="0"/>
              </a:rPr>
              <a:t>Testimonios de cómo han encontrado la respuesta con los testigos de Jehová</a:t>
            </a:r>
          </a:p>
        </p:txBody>
      </p:sp>
      <p:sp>
        <p:nvSpPr>
          <p:cNvPr id="1062917" name="Text Box 5"/>
          <p:cNvSpPr txBox="1">
            <a:spLocks noChangeArrowheads="1"/>
          </p:cNvSpPr>
          <p:nvPr/>
        </p:nvSpPr>
        <p:spPr bwMode="auto">
          <a:xfrm>
            <a:off x="7348538" y="6613525"/>
            <a:ext cx="1795462"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50.JPG"/>
          <p:cNvPicPr>
            <a:picLocks noChangeAspect="1"/>
          </p:cNvPicPr>
          <p:nvPr/>
        </p:nvPicPr>
        <p:blipFill>
          <a:blip r:embed="rId3" cstate="print"/>
          <a:stretch>
            <a:fillRect/>
          </a:stretch>
        </p:blipFill>
        <p:spPr>
          <a:xfrm>
            <a:off x="0" y="20033"/>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julio de 2001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51.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diciembre de 2004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52.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agosto de 2004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53.JPG"/>
          <p:cNvPicPr>
            <a:picLocks noChangeAspect="1"/>
          </p:cNvPicPr>
          <p:nvPr/>
        </p:nvPicPr>
        <p:blipFill>
          <a:blip r:embed="rId3" cstate="print"/>
          <a:stretch>
            <a:fillRect/>
          </a:stretch>
        </p:blipFill>
        <p:spPr>
          <a:xfrm>
            <a:off x="0" y="10016"/>
            <a:ext cx="9144000" cy="6837967"/>
          </a:xfrm>
          <a:prstGeom prst="rect">
            <a:avLst/>
          </a:prstGeom>
        </p:spPr>
      </p:pic>
      <p:sp>
        <p:nvSpPr>
          <p:cNvPr id="1049610" name="Rectangle 10"/>
          <p:cNvSpPr>
            <a:spLocks noChangeArrowheads="1"/>
          </p:cNvSpPr>
          <p:nvPr/>
        </p:nvSpPr>
        <p:spPr bwMode="auto">
          <a:xfrm>
            <a:off x="5867400" y="0"/>
            <a:ext cx="3276600" cy="6858000"/>
          </a:xfrm>
          <a:prstGeom prst="rect">
            <a:avLst/>
          </a:prstGeom>
          <a:solidFill>
            <a:srgbClr val="000000"/>
          </a:solidFill>
          <a:ln w="9525" algn="ctr">
            <a:noFill/>
            <a:miter lim="800000"/>
            <a:headEnd/>
            <a:tailEnd/>
          </a:ln>
          <a:effectLst/>
        </p:spPr>
        <p:txBody>
          <a:bodyPr wrap="none" anchor="ctr"/>
          <a:lstStyle/>
          <a:p>
            <a:endParaRPr lang="en-US"/>
          </a:p>
        </p:txBody>
      </p:sp>
      <p:sp>
        <p:nvSpPr>
          <p:cNvPr id="1049611" name="Rectangle 11"/>
          <p:cNvSpPr>
            <a:spLocks noGrp="1" noChangeArrowheads="1"/>
          </p:cNvSpPr>
          <p:nvPr>
            <p:ph type="ctrTitle"/>
          </p:nvPr>
        </p:nvSpPr>
        <p:spPr>
          <a:xfrm>
            <a:off x="5867400" y="0"/>
            <a:ext cx="3276600" cy="6781800"/>
          </a:xfrm>
          <a:noFill/>
          <a:ln/>
          <a:effectLst>
            <a:outerShdw dist="53882" dir="2700000" algn="ctr" rotWithShape="0">
              <a:srgbClr val="000000"/>
            </a:outerShdw>
          </a:effectLst>
        </p:spPr>
        <p:txBody>
          <a:bodyPr/>
          <a:lstStyle/>
          <a:p>
            <a:r>
              <a:rPr lang="es-VE" sz="2000" b="1" dirty="0" smtClean="0">
                <a:solidFill>
                  <a:srgbClr val="FFFF00"/>
                </a:solidFill>
                <a:latin typeface="Swis721 Lt BT" pitchFamily="34" charset="0"/>
              </a:rPr>
              <a:t>[Después de relatar lo</a:t>
            </a:r>
            <a:br>
              <a:rPr lang="es-VE" sz="2000" b="1" dirty="0" smtClean="0">
                <a:solidFill>
                  <a:srgbClr val="FFFF00"/>
                </a:solidFill>
                <a:latin typeface="Swis721 Lt BT" pitchFamily="34" charset="0"/>
              </a:rPr>
            </a:br>
            <a:r>
              <a:rPr lang="es-VE" sz="2000" b="1" dirty="0" smtClean="0">
                <a:solidFill>
                  <a:srgbClr val="FFFF00"/>
                </a:solidFill>
                <a:latin typeface="Swis721 Lt BT" pitchFamily="34" charset="0"/>
              </a:rPr>
              <a:t>difícil </a:t>
            </a:r>
            <a:r>
              <a:rPr lang="es-VE" sz="2000" b="1" dirty="0">
                <a:solidFill>
                  <a:srgbClr val="FFFF00"/>
                </a:solidFill>
                <a:latin typeface="Swis721 Lt BT" pitchFamily="34" charset="0"/>
              </a:rPr>
              <a:t>que fue crecer como sorda ciega]</a:t>
            </a:r>
            <a:br>
              <a:rPr lang="es-VE" sz="2000" b="1" dirty="0">
                <a:solidFill>
                  <a:srgbClr val="FFFF00"/>
                </a:solidFill>
                <a:latin typeface="Swis721 Lt BT" pitchFamily="34" charset="0"/>
              </a:rPr>
            </a:br>
            <a:r>
              <a:rPr lang="es-VE" sz="2000" b="1" dirty="0">
                <a:solidFill>
                  <a:srgbClr val="FFFF00"/>
                </a:solidFill>
                <a:latin typeface="Swis721 Lt BT" pitchFamily="34" charset="0"/>
              </a:rPr>
              <a:t/>
            </a:r>
            <a:br>
              <a:rPr lang="es-VE" sz="2000" b="1" dirty="0">
                <a:solidFill>
                  <a:srgbClr val="FFFF00"/>
                </a:solidFill>
                <a:latin typeface="Swis721 Lt BT" pitchFamily="34" charset="0"/>
              </a:rPr>
            </a:br>
            <a:r>
              <a:rPr lang="es-VE" sz="2000" b="1" dirty="0">
                <a:solidFill>
                  <a:srgbClr val="FFFF00"/>
                </a:solidFill>
                <a:latin typeface="Swis721 Lt BT" pitchFamily="34" charset="0"/>
              </a:rPr>
              <a:t>A través de mi niñez y mi juventud, la religión no me había brindado consuelo. Y en la universidad, a pesar de estudiar un curso de religión, nunca recibí respuestas para mis preguntas. Comencé a orar a Dios, pidiendo Su dirección.</a:t>
            </a:r>
            <a:br>
              <a:rPr lang="es-VE" sz="2000" b="1" dirty="0">
                <a:solidFill>
                  <a:srgbClr val="FFFF00"/>
                </a:solidFill>
                <a:latin typeface="Swis721 Lt BT" pitchFamily="34" charset="0"/>
              </a:rPr>
            </a:br>
            <a:r>
              <a:rPr lang="es-VE" sz="2000" b="1" dirty="0">
                <a:solidFill>
                  <a:srgbClr val="FFFF00"/>
                </a:solidFill>
                <a:latin typeface="Swis721 Lt BT" pitchFamily="34" charset="0"/>
              </a:rPr>
              <a:t/>
            </a:r>
            <a:br>
              <a:rPr lang="es-VE" sz="2000" b="1" dirty="0">
                <a:solidFill>
                  <a:srgbClr val="FFFF00"/>
                </a:solidFill>
                <a:latin typeface="Swis721 Lt BT" pitchFamily="34" charset="0"/>
              </a:rPr>
            </a:br>
            <a:endParaRPr lang="es-VE" sz="2000" b="1" dirty="0">
              <a:solidFill>
                <a:srgbClr val="FFFF00"/>
              </a:solidFill>
              <a:latin typeface="Swis721 Lt BT" pitchFamily="34" charset="0"/>
            </a:endParaRPr>
          </a:p>
        </p:txBody>
      </p:sp>
      <p:sp>
        <p:nvSpPr>
          <p:cNvPr id="6" name="Rectangle 5"/>
          <p:cNvSpPr/>
          <p:nvPr/>
        </p:nvSpPr>
        <p:spPr>
          <a:xfrm>
            <a:off x="5867400" y="6324600"/>
            <a:ext cx="3124200" cy="523220"/>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err="1" smtClean="0">
                <a:solidFill>
                  <a:schemeClr val="bg1"/>
                </a:solidFill>
                <a:latin typeface="Arial Narrow" pitchFamily="34" charset="0"/>
              </a:rPr>
              <a:t>Awake</a:t>
            </a:r>
            <a:r>
              <a:rPr lang="en-US" sz="1400" i="1" dirty="0" smtClean="0">
                <a:solidFill>
                  <a:schemeClr val="bg1"/>
                </a:solidFill>
                <a:latin typeface="Arial Narrow" pitchFamily="34" charset="0"/>
              </a:rPr>
              <a:t>!</a:t>
            </a:r>
            <a:r>
              <a:rPr lang="en-US" sz="1400" dirty="0" smtClean="0">
                <a:solidFill>
                  <a:schemeClr val="bg1"/>
                </a:solidFill>
                <a:latin typeface="Arial Narrow" pitchFamily="34" charset="0"/>
              </a:rPr>
              <a:t> [</a:t>
            </a:r>
            <a:r>
              <a:rPr lang="es-VE" sz="1400" i="1" dirty="0" smtClean="0">
                <a:solidFill>
                  <a:schemeClr val="bg1"/>
                </a:solidFill>
                <a:latin typeface="Arial Narrow" pitchFamily="34" charset="0"/>
              </a:rPr>
              <a:t>¡</a:t>
            </a:r>
            <a:r>
              <a:rPr lang="es-MX" sz="1400" i="1" dirty="0" smtClean="0">
                <a:solidFill>
                  <a:schemeClr val="bg1"/>
                </a:solidFill>
                <a:latin typeface="Arial Narrow" pitchFamily="34" charset="0"/>
              </a:rPr>
              <a:t>Despertad!</a:t>
            </a:r>
            <a:r>
              <a:rPr lang="es-MX" sz="1400" dirty="0" smtClean="0">
                <a:solidFill>
                  <a:schemeClr val="bg1"/>
                </a:solidFill>
                <a:latin typeface="Arial Narrow" pitchFamily="34" charset="0"/>
              </a:rPr>
              <a:t> ] del 22 de abril de 2001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54.JPG"/>
          <p:cNvPicPr>
            <a:picLocks noChangeAspect="1"/>
          </p:cNvPicPr>
          <p:nvPr/>
        </p:nvPicPr>
        <p:blipFill>
          <a:blip r:embed="rId3" cstate="print"/>
          <a:stretch>
            <a:fillRect/>
          </a:stretch>
        </p:blipFill>
        <p:spPr>
          <a:xfrm>
            <a:off x="0" y="10016"/>
            <a:ext cx="9144000" cy="6837967"/>
          </a:xfrm>
          <a:prstGeom prst="rect">
            <a:avLst/>
          </a:prstGeom>
        </p:spPr>
      </p:pic>
      <p:sp>
        <p:nvSpPr>
          <p:cNvPr id="1056772" name="Rectangle 4"/>
          <p:cNvSpPr>
            <a:spLocks noChangeArrowheads="1"/>
          </p:cNvSpPr>
          <p:nvPr/>
        </p:nvSpPr>
        <p:spPr bwMode="auto">
          <a:xfrm>
            <a:off x="5867400" y="0"/>
            <a:ext cx="3276600" cy="6858000"/>
          </a:xfrm>
          <a:prstGeom prst="rect">
            <a:avLst/>
          </a:prstGeom>
          <a:solidFill>
            <a:srgbClr val="000000"/>
          </a:solidFill>
          <a:ln w="9525" algn="ctr">
            <a:noFill/>
            <a:miter lim="800000"/>
            <a:headEnd/>
            <a:tailEnd/>
          </a:ln>
          <a:effectLst/>
        </p:spPr>
        <p:txBody>
          <a:bodyPr wrap="none" anchor="ctr"/>
          <a:lstStyle/>
          <a:p>
            <a:endParaRPr lang="en-US"/>
          </a:p>
        </p:txBody>
      </p:sp>
      <p:sp>
        <p:nvSpPr>
          <p:cNvPr id="1056773" name="Rectangle 5"/>
          <p:cNvSpPr>
            <a:spLocks noGrp="1" noChangeArrowheads="1"/>
          </p:cNvSpPr>
          <p:nvPr>
            <p:ph type="ctrTitle"/>
          </p:nvPr>
        </p:nvSpPr>
        <p:spPr>
          <a:xfrm>
            <a:off x="5867400" y="0"/>
            <a:ext cx="3276600" cy="6781800"/>
          </a:xfrm>
          <a:noFill/>
          <a:ln/>
          <a:effectLst>
            <a:outerShdw dist="53882" dir="2700000" algn="ctr" rotWithShape="0">
              <a:srgbClr val="000000"/>
            </a:outerShdw>
          </a:effectLst>
        </p:spPr>
        <p:txBody>
          <a:bodyPr/>
          <a:lstStyle/>
          <a:p>
            <a:r>
              <a:rPr lang="es-VE" sz="2000" b="1">
                <a:solidFill>
                  <a:srgbClr val="FFFF00"/>
                </a:solidFill>
                <a:latin typeface="Swis721 Lt BT" pitchFamily="34" charset="0"/>
              </a:rPr>
              <a:t>Seguí orando y buscando la iglesia correcta. Varias personas ofrecieron llevarme a sus iglesias, pero por una razón u otra, nunca cumplieron. Entonces, conocí a Bill, quien fue oyente y también cursando estudios pos-grados. Por coincidencia, él descubrió que yo compartía su interés en la Biblia, y me dijo que él estaba aprendiendo muchas cosas asombrosas con los testigos de Jehová.</a:t>
            </a:r>
            <a:br>
              <a:rPr lang="es-VE" sz="2000" b="1">
                <a:solidFill>
                  <a:srgbClr val="FFFF00"/>
                </a:solidFill>
                <a:latin typeface="Swis721 Lt BT" pitchFamily="34" charset="0"/>
              </a:rPr>
            </a:br>
            <a:endParaRPr lang="es-VE" sz="2000" b="1">
              <a:solidFill>
                <a:srgbClr val="FFFF00"/>
              </a:solidFill>
              <a:latin typeface="Swis721 Lt BT" pitchFamily="34" charset="0"/>
            </a:endParaRPr>
          </a:p>
        </p:txBody>
      </p:sp>
      <p:sp>
        <p:nvSpPr>
          <p:cNvPr id="6" name="Rectangle 5"/>
          <p:cNvSpPr/>
          <p:nvPr/>
        </p:nvSpPr>
        <p:spPr>
          <a:xfrm>
            <a:off x="5867400" y="6324600"/>
            <a:ext cx="3124200" cy="523220"/>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err="1" smtClean="0">
                <a:solidFill>
                  <a:schemeClr val="bg1"/>
                </a:solidFill>
                <a:latin typeface="Arial Narrow" pitchFamily="34" charset="0"/>
              </a:rPr>
              <a:t>Awake</a:t>
            </a:r>
            <a:r>
              <a:rPr lang="en-US" sz="1400" i="1" dirty="0" smtClean="0">
                <a:solidFill>
                  <a:schemeClr val="bg1"/>
                </a:solidFill>
                <a:latin typeface="Arial Narrow" pitchFamily="34" charset="0"/>
              </a:rPr>
              <a:t>!</a:t>
            </a:r>
            <a:r>
              <a:rPr lang="en-US" sz="1400" dirty="0" smtClean="0">
                <a:solidFill>
                  <a:schemeClr val="bg1"/>
                </a:solidFill>
                <a:latin typeface="Arial Narrow" pitchFamily="34" charset="0"/>
              </a:rPr>
              <a:t> [</a:t>
            </a:r>
            <a:r>
              <a:rPr lang="es-VE" sz="1400" i="1" dirty="0" smtClean="0">
                <a:solidFill>
                  <a:schemeClr val="bg1"/>
                </a:solidFill>
                <a:latin typeface="Arial Narrow" pitchFamily="34" charset="0"/>
              </a:rPr>
              <a:t>¡</a:t>
            </a:r>
            <a:r>
              <a:rPr lang="es-MX" sz="1400" i="1" dirty="0" smtClean="0">
                <a:solidFill>
                  <a:schemeClr val="bg1"/>
                </a:solidFill>
                <a:latin typeface="Arial Narrow" pitchFamily="34" charset="0"/>
              </a:rPr>
              <a:t>Despertad!</a:t>
            </a:r>
            <a:r>
              <a:rPr lang="es-MX" sz="1400" dirty="0" smtClean="0">
                <a:solidFill>
                  <a:schemeClr val="bg1"/>
                </a:solidFill>
                <a:latin typeface="Arial Narrow" pitchFamily="34" charset="0"/>
              </a:rPr>
              <a:t> ] del 22 de abril de 2001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55.JPG"/>
          <p:cNvPicPr>
            <a:picLocks noChangeAspect="1"/>
          </p:cNvPicPr>
          <p:nvPr/>
        </p:nvPicPr>
        <p:blipFill>
          <a:blip r:embed="rId3" cstate="print"/>
          <a:stretch>
            <a:fillRect/>
          </a:stretch>
        </p:blipFill>
        <p:spPr>
          <a:xfrm>
            <a:off x="0" y="10016"/>
            <a:ext cx="9144000" cy="6837967"/>
          </a:xfrm>
          <a:prstGeom prst="rect">
            <a:avLst/>
          </a:prstGeom>
        </p:spPr>
      </p:pic>
      <p:sp>
        <p:nvSpPr>
          <p:cNvPr id="1057796" name="Rectangle 4"/>
          <p:cNvSpPr>
            <a:spLocks noChangeArrowheads="1"/>
          </p:cNvSpPr>
          <p:nvPr/>
        </p:nvSpPr>
        <p:spPr bwMode="auto">
          <a:xfrm>
            <a:off x="5867400" y="0"/>
            <a:ext cx="3276600" cy="6858000"/>
          </a:xfrm>
          <a:prstGeom prst="rect">
            <a:avLst/>
          </a:prstGeom>
          <a:solidFill>
            <a:srgbClr val="000000"/>
          </a:solidFill>
          <a:ln w="9525" algn="ctr">
            <a:noFill/>
            <a:miter lim="800000"/>
            <a:headEnd/>
            <a:tailEnd/>
          </a:ln>
          <a:effectLst/>
        </p:spPr>
        <p:txBody>
          <a:bodyPr wrap="none" anchor="ctr"/>
          <a:lstStyle/>
          <a:p>
            <a:endParaRPr lang="en-US"/>
          </a:p>
        </p:txBody>
      </p:sp>
      <p:sp>
        <p:nvSpPr>
          <p:cNvPr id="1057797" name="Rectangle 5"/>
          <p:cNvSpPr>
            <a:spLocks noGrp="1" noChangeArrowheads="1"/>
          </p:cNvSpPr>
          <p:nvPr>
            <p:ph type="ctrTitle"/>
          </p:nvPr>
        </p:nvSpPr>
        <p:spPr>
          <a:xfrm>
            <a:off x="5867400" y="0"/>
            <a:ext cx="3276600" cy="6781800"/>
          </a:xfrm>
          <a:noFill/>
          <a:ln/>
          <a:effectLst>
            <a:outerShdw dist="53882" dir="2700000" algn="ctr" rotWithShape="0">
              <a:srgbClr val="000000"/>
            </a:outerShdw>
          </a:effectLst>
        </p:spPr>
        <p:txBody>
          <a:bodyPr/>
          <a:lstStyle/>
          <a:p>
            <a:r>
              <a:rPr lang="es-VE" sz="2000" b="1">
                <a:solidFill>
                  <a:srgbClr val="FFFF00"/>
                </a:solidFill>
                <a:latin typeface="Swis721 Lt BT" pitchFamily="34" charset="0"/>
              </a:rPr>
              <a:t>Mi primera impresión fue que los testigos de Jehová fueron algún tipo de secta judía, una opinión que es común entre la población sorda. Bill me aseguró que no fueron así, y dijo que la mejor manera de ver cómo son sería por ir a una de sus reuniones.</a:t>
            </a:r>
          </a:p>
        </p:txBody>
      </p:sp>
      <p:sp>
        <p:nvSpPr>
          <p:cNvPr id="6" name="Rectangle 5"/>
          <p:cNvSpPr/>
          <p:nvPr/>
        </p:nvSpPr>
        <p:spPr>
          <a:xfrm>
            <a:off x="5867400" y="6324600"/>
            <a:ext cx="3124200" cy="523220"/>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err="1" smtClean="0">
                <a:solidFill>
                  <a:schemeClr val="bg1"/>
                </a:solidFill>
                <a:latin typeface="Arial Narrow" pitchFamily="34" charset="0"/>
              </a:rPr>
              <a:t>Awake</a:t>
            </a:r>
            <a:r>
              <a:rPr lang="en-US" sz="1400" i="1" dirty="0" smtClean="0">
                <a:solidFill>
                  <a:schemeClr val="bg1"/>
                </a:solidFill>
                <a:latin typeface="Arial Narrow" pitchFamily="34" charset="0"/>
              </a:rPr>
              <a:t>!</a:t>
            </a:r>
            <a:r>
              <a:rPr lang="en-US" sz="1400" dirty="0" smtClean="0">
                <a:solidFill>
                  <a:schemeClr val="bg1"/>
                </a:solidFill>
                <a:latin typeface="Arial Narrow" pitchFamily="34" charset="0"/>
              </a:rPr>
              <a:t> [</a:t>
            </a:r>
            <a:r>
              <a:rPr lang="es-VE" sz="1400" i="1" dirty="0" smtClean="0">
                <a:solidFill>
                  <a:schemeClr val="bg1"/>
                </a:solidFill>
                <a:latin typeface="Arial Narrow" pitchFamily="34" charset="0"/>
              </a:rPr>
              <a:t>¡</a:t>
            </a:r>
            <a:r>
              <a:rPr lang="es-MX" sz="1400" i="1" dirty="0" smtClean="0">
                <a:solidFill>
                  <a:schemeClr val="bg1"/>
                </a:solidFill>
                <a:latin typeface="Arial Narrow" pitchFamily="34" charset="0"/>
              </a:rPr>
              <a:t>Despertad!</a:t>
            </a:r>
            <a:r>
              <a:rPr lang="es-MX" sz="1400" dirty="0" smtClean="0">
                <a:solidFill>
                  <a:schemeClr val="bg1"/>
                </a:solidFill>
                <a:latin typeface="Arial Narrow" pitchFamily="34" charset="0"/>
              </a:rPr>
              <a:t> ] del 22 de abril de 2001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56.JPG"/>
          <p:cNvPicPr>
            <a:picLocks noChangeAspect="1"/>
          </p:cNvPicPr>
          <p:nvPr/>
        </p:nvPicPr>
        <p:blipFill>
          <a:blip r:embed="rId3" cstate="print"/>
          <a:stretch>
            <a:fillRect/>
          </a:stretch>
        </p:blipFill>
        <p:spPr>
          <a:xfrm>
            <a:off x="0" y="10016"/>
            <a:ext cx="9144000" cy="6837967"/>
          </a:xfrm>
          <a:prstGeom prst="rect">
            <a:avLst/>
          </a:prstGeom>
        </p:spPr>
      </p:pic>
      <p:sp>
        <p:nvSpPr>
          <p:cNvPr id="1053702" name="Rectangle 6"/>
          <p:cNvSpPr>
            <a:spLocks noChangeArrowheads="1"/>
          </p:cNvSpPr>
          <p:nvPr/>
        </p:nvSpPr>
        <p:spPr bwMode="auto">
          <a:xfrm>
            <a:off x="5867400" y="0"/>
            <a:ext cx="3276600" cy="6858000"/>
          </a:xfrm>
          <a:prstGeom prst="rect">
            <a:avLst/>
          </a:prstGeom>
          <a:solidFill>
            <a:srgbClr val="000000"/>
          </a:solidFill>
          <a:ln w="9525" algn="ctr">
            <a:noFill/>
            <a:miter lim="800000"/>
            <a:headEnd/>
            <a:tailEnd/>
          </a:ln>
          <a:effectLst/>
        </p:spPr>
        <p:txBody>
          <a:bodyPr wrap="none" anchor="ctr"/>
          <a:lstStyle/>
          <a:p>
            <a:endParaRPr lang="en-US"/>
          </a:p>
        </p:txBody>
      </p:sp>
      <p:sp>
        <p:nvSpPr>
          <p:cNvPr id="1053703" name="Rectangle 7"/>
          <p:cNvSpPr>
            <a:spLocks noGrp="1" noChangeArrowheads="1"/>
          </p:cNvSpPr>
          <p:nvPr>
            <p:ph type="ctrTitle"/>
          </p:nvPr>
        </p:nvSpPr>
        <p:spPr>
          <a:xfrm>
            <a:off x="5867400" y="0"/>
            <a:ext cx="3276600" cy="6781800"/>
          </a:xfrm>
          <a:noFill/>
          <a:ln/>
          <a:effectLst>
            <a:outerShdw dist="53882" dir="2700000" algn="ctr" rotWithShape="0">
              <a:srgbClr val="000000"/>
            </a:outerShdw>
          </a:effectLst>
        </p:spPr>
        <p:txBody>
          <a:bodyPr anchor="t"/>
          <a:lstStyle/>
          <a:p>
            <a:r>
              <a:rPr lang="es-VE" sz="2200" b="1" dirty="0">
                <a:solidFill>
                  <a:srgbClr val="FFFF00"/>
                </a:solidFill>
                <a:latin typeface="Swis721 Lt BT" pitchFamily="34" charset="0"/>
              </a:rPr>
              <a:t>Aunque no entendí completamente todo lo que pasaba en la reunión, dos cosas me impactaron: el exponente hizo uso frecuente de la Biblia, y los niños, quienes se sentaron con sus padres, participaron activamente en las reuniones. Al concluir la reunión, nos hicieron sentir muy bienvenidos, a pesar de que venimos vestidos sólo de </a:t>
            </a:r>
            <a:r>
              <a:rPr lang="es-VE" sz="2200" b="1" dirty="0" err="1">
                <a:solidFill>
                  <a:srgbClr val="FFFF00"/>
                </a:solidFill>
                <a:latin typeface="Swis721 Lt BT" pitchFamily="34" charset="0"/>
              </a:rPr>
              <a:t>blue</a:t>
            </a:r>
            <a:r>
              <a:rPr lang="es-VE" sz="2200" b="1" dirty="0">
                <a:solidFill>
                  <a:srgbClr val="FFFF00"/>
                </a:solidFill>
                <a:latin typeface="Swis721 Lt BT" pitchFamily="34" charset="0"/>
              </a:rPr>
              <a:t> jeans y franelas, y a pesar de nuestras diferencias raciales.</a:t>
            </a:r>
          </a:p>
        </p:txBody>
      </p:sp>
      <p:sp>
        <p:nvSpPr>
          <p:cNvPr id="6" name="Rectangle 5"/>
          <p:cNvSpPr/>
          <p:nvPr/>
        </p:nvSpPr>
        <p:spPr>
          <a:xfrm>
            <a:off x="5867400" y="6324600"/>
            <a:ext cx="3124200" cy="523220"/>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err="1" smtClean="0">
                <a:solidFill>
                  <a:schemeClr val="bg1"/>
                </a:solidFill>
                <a:latin typeface="Arial Narrow" pitchFamily="34" charset="0"/>
              </a:rPr>
              <a:t>Awake</a:t>
            </a:r>
            <a:r>
              <a:rPr lang="en-US" sz="1400" i="1" dirty="0" smtClean="0">
                <a:solidFill>
                  <a:schemeClr val="bg1"/>
                </a:solidFill>
                <a:latin typeface="Arial Narrow" pitchFamily="34" charset="0"/>
              </a:rPr>
              <a:t>!</a:t>
            </a:r>
            <a:r>
              <a:rPr lang="en-US" sz="1400" dirty="0" smtClean="0">
                <a:solidFill>
                  <a:schemeClr val="bg1"/>
                </a:solidFill>
                <a:latin typeface="Arial Narrow" pitchFamily="34" charset="0"/>
              </a:rPr>
              <a:t> [</a:t>
            </a:r>
            <a:r>
              <a:rPr lang="es-VE" sz="1400" i="1" dirty="0" smtClean="0">
                <a:solidFill>
                  <a:schemeClr val="bg1"/>
                </a:solidFill>
                <a:latin typeface="Arial Narrow" pitchFamily="34" charset="0"/>
              </a:rPr>
              <a:t>¡</a:t>
            </a:r>
            <a:r>
              <a:rPr lang="es-MX" sz="1400" i="1" dirty="0" smtClean="0">
                <a:solidFill>
                  <a:schemeClr val="bg1"/>
                </a:solidFill>
                <a:latin typeface="Arial Narrow" pitchFamily="34" charset="0"/>
              </a:rPr>
              <a:t>Despertad!</a:t>
            </a:r>
            <a:r>
              <a:rPr lang="es-MX" sz="1400" dirty="0" smtClean="0">
                <a:solidFill>
                  <a:schemeClr val="bg1"/>
                </a:solidFill>
                <a:latin typeface="Arial Narrow" pitchFamily="34" charset="0"/>
              </a:rPr>
              <a:t> ] del 22 de abril de 2001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57.JPG"/>
          <p:cNvPicPr>
            <a:picLocks noChangeAspect="1"/>
          </p:cNvPicPr>
          <p:nvPr/>
        </p:nvPicPr>
        <p:blipFill>
          <a:blip r:embed="rId3" cstate="print"/>
          <a:stretch>
            <a:fillRect/>
          </a:stretch>
        </p:blipFill>
        <p:spPr>
          <a:xfrm>
            <a:off x="0" y="10016"/>
            <a:ext cx="9144000" cy="6837967"/>
          </a:xfrm>
          <a:prstGeom prst="rect">
            <a:avLst/>
          </a:prstGeom>
        </p:spPr>
      </p:pic>
      <p:sp>
        <p:nvSpPr>
          <p:cNvPr id="1054725" name="Rectangle 5"/>
          <p:cNvSpPr>
            <a:spLocks noChangeArrowheads="1"/>
          </p:cNvSpPr>
          <p:nvPr/>
        </p:nvSpPr>
        <p:spPr bwMode="auto">
          <a:xfrm>
            <a:off x="5867400" y="0"/>
            <a:ext cx="3276600" cy="6858000"/>
          </a:xfrm>
          <a:prstGeom prst="rect">
            <a:avLst/>
          </a:prstGeom>
          <a:solidFill>
            <a:srgbClr val="000000"/>
          </a:solidFill>
          <a:ln w="9525" algn="ctr">
            <a:noFill/>
            <a:miter lim="800000"/>
            <a:headEnd/>
            <a:tailEnd/>
          </a:ln>
          <a:effectLst/>
        </p:spPr>
        <p:txBody>
          <a:bodyPr wrap="none" anchor="ctr"/>
          <a:lstStyle/>
          <a:p>
            <a:endParaRPr lang="en-US"/>
          </a:p>
        </p:txBody>
      </p:sp>
      <p:sp>
        <p:nvSpPr>
          <p:cNvPr id="1054726" name="Rectangle 6"/>
          <p:cNvSpPr>
            <a:spLocks noGrp="1" noChangeArrowheads="1"/>
          </p:cNvSpPr>
          <p:nvPr>
            <p:ph type="ctrTitle"/>
          </p:nvPr>
        </p:nvSpPr>
        <p:spPr>
          <a:xfrm>
            <a:off x="5867400" y="0"/>
            <a:ext cx="3276600" cy="6781800"/>
          </a:xfrm>
          <a:noFill/>
          <a:ln/>
          <a:effectLst>
            <a:outerShdw dist="53882" dir="2700000" algn="ctr" rotWithShape="0">
              <a:srgbClr val="000000"/>
            </a:outerShdw>
          </a:effectLst>
        </p:spPr>
        <p:txBody>
          <a:bodyPr anchor="t"/>
          <a:lstStyle/>
          <a:p>
            <a:r>
              <a:rPr lang="es-VE" sz="2200" b="1" dirty="0">
                <a:solidFill>
                  <a:srgbClr val="FFFF00"/>
                </a:solidFill>
                <a:latin typeface="Swis721 Lt BT" pitchFamily="34" charset="0"/>
              </a:rPr>
              <a:t>Aceptamos una oferta de un estudio bíblico. Por fin, yo estaba recibiendo respuestas a mis preguntas. No siempre entendí las respuestas de inmediato, pero fueron basadas en la Biblia. Con más investigación y meditación, eventualmente logré captar el sentido de las verdades bíblicas. Por primera vez en mi vida, llegué a sentir cerca de Jehová como el verdadero Dios.</a:t>
            </a:r>
          </a:p>
        </p:txBody>
      </p:sp>
      <p:sp>
        <p:nvSpPr>
          <p:cNvPr id="6" name="Rectangle 5"/>
          <p:cNvSpPr/>
          <p:nvPr/>
        </p:nvSpPr>
        <p:spPr>
          <a:xfrm>
            <a:off x="5867400" y="6324600"/>
            <a:ext cx="3124200" cy="523220"/>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err="1" smtClean="0">
                <a:solidFill>
                  <a:schemeClr val="bg1"/>
                </a:solidFill>
                <a:latin typeface="Arial Narrow" pitchFamily="34" charset="0"/>
              </a:rPr>
              <a:t>Awake</a:t>
            </a:r>
            <a:r>
              <a:rPr lang="en-US" sz="1400" i="1" dirty="0" smtClean="0">
                <a:solidFill>
                  <a:schemeClr val="bg1"/>
                </a:solidFill>
                <a:latin typeface="Arial Narrow" pitchFamily="34" charset="0"/>
              </a:rPr>
              <a:t>!</a:t>
            </a:r>
            <a:r>
              <a:rPr lang="en-US" sz="1400" dirty="0" smtClean="0">
                <a:solidFill>
                  <a:schemeClr val="bg1"/>
                </a:solidFill>
                <a:latin typeface="Arial Narrow" pitchFamily="34" charset="0"/>
              </a:rPr>
              <a:t> [</a:t>
            </a:r>
            <a:r>
              <a:rPr lang="es-VE" sz="1400" i="1" dirty="0" smtClean="0">
                <a:solidFill>
                  <a:schemeClr val="bg1"/>
                </a:solidFill>
                <a:latin typeface="Arial Narrow" pitchFamily="34" charset="0"/>
              </a:rPr>
              <a:t>¡</a:t>
            </a:r>
            <a:r>
              <a:rPr lang="es-MX" sz="1400" i="1" dirty="0" smtClean="0">
                <a:solidFill>
                  <a:schemeClr val="bg1"/>
                </a:solidFill>
                <a:latin typeface="Arial Narrow" pitchFamily="34" charset="0"/>
              </a:rPr>
              <a:t>Despertad!</a:t>
            </a:r>
            <a:r>
              <a:rPr lang="es-MX" sz="1400" dirty="0" smtClean="0">
                <a:solidFill>
                  <a:schemeClr val="bg1"/>
                </a:solidFill>
                <a:latin typeface="Arial Narrow" pitchFamily="34" charset="0"/>
              </a:rPr>
              <a:t> ] del 22 de abril de 2001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58.JPG"/>
          <p:cNvPicPr>
            <a:picLocks noChangeAspect="1"/>
          </p:cNvPicPr>
          <p:nvPr/>
        </p:nvPicPr>
        <p:blipFill>
          <a:blip r:embed="rId3" cstate="print"/>
          <a:stretch>
            <a:fillRect/>
          </a:stretch>
        </p:blipFill>
        <p:spPr>
          <a:xfrm>
            <a:off x="0" y="10016"/>
            <a:ext cx="9144000" cy="6837967"/>
          </a:xfrm>
          <a:prstGeom prst="rect">
            <a:avLst/>
          </a:prstGeom>
        </p:spPr>
      </p:pic>
      <p:sp>
        <p:nvSpPr>
          <p:cNvPr id="1055748" name="Rectangle 4"/>
          <p:cNvSpPr>
            <a:spLocks noChangeArrowheads="1"/>
          </p:cNvSpPr>
          <p:nvPr/>
        </p:nvSpPr>
        <p:spPr bwMode="auto">
          <a:xfrm>
            <a:off x="5867400" y="0"/>
            <a:ext cx="3276600" cy="6858000"/>
          </a:xfrm>
          <a:prstGeom prst="rect">
            <a:avLst/>
          </a:prstGeom>
          <a:solidFill>
            <a:srgbClr val="000000"/>
          </a:solidFill>
          <a:ln w="9525" algn="ctr">
            <a:noFill/>
            <a:miter lim="800000"/>
            <a:headEnd/>
            <a:tailEnd/>
          </a:ln>
          <a:effectLst/>
        </p:spPr>
        <p:txBody>
          <a:bodyPr wrap="none" anchor="ctr"/>
          <a:lstStyle/>
          <a:p>
            <a:endParaRPr lang="en-US"/>
          </a:p>
        </p:txBody>
      </p:sp>
      <p:sp>
        <p:nvSpPr>
          <p:cNvPr id="1055749" name="Rectangle 5"/>
          <p:cNvSpPr>
            <a:spLocks noGrp="1" noChangeArrowheads="1"/>
          </p:cNvSpPr>
          <p:nvPr>
            <p:ph type="ctrTitle"/>
          </p:nvPr>
        </p:nvSpPr>
        <p:spPr>
          <a:xfrm>
            <a:off x="5867400" y="0"/>
            <a:ext cx="3276600" cy="6781800"/>
          </a:xfrm>
          <a:noFill/>
          <a:ln/>
          <a:effectLst>
            <a:outerShdw dist="53882" dir="2700000" algn="ctr" rotWithShape="0">
              <a:srgbClr val="000000"/>
            </a:outerShdw>
          </a:effectLst>
        </p:spPr>
        <p:txBody>
          <a:bodyPr/>
          <a:lstStyle/>
          <a:p>
            <a:r>
              <a:rPr lang="es-VE" sz="2200" b="1" dirty="0">
                <a:solidFill>
                  <a:srgbClr val="FFFF00"/>
                </a:solidFill>
                <a:latin typeface="Swis721 Lt BT" pitchFamily="34" charset="0"/>
              </a:rPr>
              <a:t>A través de los años, he experimentado cuán tierno es Jehová en Su amor. Él cuida a Su pueblo, pero especialmente los con necesidades especiales [discapacidades]. A través de Su organización, he podido recibir la </a:t>
            </a:r>
            <a:r>
              <a:rPr lang="es-VE" sz="2200" b="1" i="1" dirty="0">
                <a:solidFill>
                  <a:srgbClr val="FFFF00"/>
                </a:solidFill>
                <a:latin typeface="Swis721 Lt BT" pitchFamily="34" charset="0"/>
              </a:rPr>
              <a:t>Traducción nuevo mundo de las Sagradas Escrituras</a:t>
            </a:r>
            <a:r>
              <a:rPr lang="es-VE" sz="2200" b="1" dirty="0">
                <a:solidFill>
                  <a:srgbClr val="FFFF00"/>
                </a:solidFill>
                <a:latin typeface="Swis721 Lt BT" pitchFamily="34" charset="0"/>
              </a:rPr>
              <a:t> y muchas otras ayudas en Braille para el estudio bíblico.</a:t>
            </a:r>
          </a:p>
        </p:txBody>
      </p:sp>
      <p:sp>
        <p:nvSpPr>
          <p:cNvPr id="6" name="Rectangle 5"/>
          <p:cNvSpPr/>
          <p:nvPr/>
        </p:nvSpPr>
        <p:spPr>
          <a:xfrm>
            <a:off x="5867400" y="6324600"/>
            <a:ext cx="3124200" cy="523220"/>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err="1" smtClean="0">
                <a:solidFill>
                  <a:schemeClr val="bg1"/>
                </a:solidFill>
                <a:latin typeface="Arial Narrow" pitchFamily="34" charset="0"/>
              </a:rPr>
              <a:t>Awake</a:t>
            </a:r>
            <a:r>
              <a:rPr lang="en-US" sz="1400" i="1" dirty="0" smtClean="0">
                <a:solidFill>
                  <a:schemeClr val="bg1"/>
                </a:solidFill>
                <a:latin typeface="Arial Narrow" pitchFamily="34" charset="0"/>
              </a:rPr>
              <a:t>!</a:t>
            </a:r>
            <a:r>
              <a:rPr lang="en-US" sz="1400" dirty="0" smtClean="0">
                <a:solidFill>
                  <a:schemeClr val="bg1"/>
                </a:solidFill>
                <a:latin typeface="Arial Narrow" pitchFamily="34" charset="0"/>
              </a:rPr>
              <a:t> [</a:t>
            </a:r>
            <a:r>
              <a:rPr lang="es-VE" sz="1400" i="1" dirty="0" smtClean="0">
                <a:solidFill>
                  <a:schemeClr val="bg1"/>
                </a:solidFill>
                <a:latin typeface="Arial Narrow" pitchFamily="34" charset="0"/>
              </a:rPr>
              <a:t>¡</a:t>
            </a:r>
            <a:r>
              <a:rPr lang="es-MX" sz="1400" i="1" dirty="0" smtClean="0">
                <a:solidFill>
                  <a:schemeClr val="bg1"/>
                </a:solidFill>
                <a:latin typeface="Arial Narrow" pitchFamily="34" charset="0"/>
              </a:rPr>
              <a:t>Despertad!</a:t>
            </a:r>
            <a:r>
              <a:rPr lang="es-MX" sz="1400" dirty="0" smtClean="0">
                <a:solidFill>
                  <a:schemeClr val="bg1"/>
                </a:solidFill>
                <a:latin typeface="Arial Narrow" pitchFamily="34" charset="0"/>
              </a:rPr>
              <a:t> ] del 22 de abril de 2001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59.JPG"/>
          <p:cNvPicPr>
            <a:picLocks noChangeAspect="1"/>
          </p:cNvPicPr>
          <p:nvPr/>
        </p:nvPicPr>
        <p:blipFill>
          <a:blip r:embed="rId3" cstate="print"/>
          <a:stretch>
            <a:fillRect/>
          </a:stretch>
        </p:blipFill>
        <p:spPr>
          <a:xfrm>
            <a:off x="0" y="10016"/>
            <a:ext cx="9144000" cy="6837967"/>
          </a:xfrm>
          <a:prstGeom prst="rect">
            <a:avLst/>
          </a:prstGeom>
        </p:spPr>
      </p:pic>
      <p:sp>
        <p:nvSpPr>
          <p:cNvPr id="1058820" name="Rectangle 4"/>
          <p:cNvSpPr>
            <a:spLocks noChangeArrowheads="1"/>
          </p:cNvSpPr>
          <p:nvPr/>
        </p:nvSpPr>
        <p:spPr bwMode="auto">
          <a:xfrm>
            <a:off x="5867400" y="0"/>
            <a:ext cx="3276600" cy="6858000"/>
          </a:xfrm>
          <a:prstGeom prst="rect">
            <a:avLst/>
          </a:prstGeom>
          <a:solidFill>
            <a:srgbClr val="000000"/>
          </a:solidFill>
          <a:ln w="9525" algn="ctr">
            <a:noFill/>
            <a:miter lim="800000"/>
            <a:headEnd/>
            <a:tailEnd/>
          </a:ln>
          <a:effectLst/>
        </p:spPr>
        <p:txBody>
          <a:bodyPr wrap="none" anchor="ctr"/>
          <a:lstStyle/>
          <a:p>
            <a:endParaRPr lang="en-US"/>
          </a:p>
        </p:txBody>
      </p:sp>
      <p:sp>
        <p:nvSpPr>
          <p:cNvPr id="1058821" name="Rectangle 5"/>
          <p:cNvSpPr>
            <a:spLocks noGrp="1" noChangeArrowheads="1"/>
          </p:cNvSpPr>
          <p:nvPr>
            <p:ph type="ctrTitle"/>
          </p:nvPr>
        </p:nvSpPr>
        <p:spPr>
          <a:xfrm>
            <a:off x="5867400" y="0"/>
            <a:ext cx="3276600" cy="6781800"/>
          </a:xfrm>
          <a:noFill/>
          <a:ln/>
          <a:effectLst>
            <a:outerShdw dist="53882" dir="2700000" algn="ctr" rotWithShape="0">
              <a:srgbClr val="000000"/>
            </a:outerShdw>
          </a:effectLst>
        </p:spPr>
        <p:txBody>
          <a:bodyPr anchor="t"/>
          <a:lstStyle/>
          <a:p>
            <a:r>
              <a:rPr lang="es-VE" sz="2200" b="1" dirty="0" smtClean="0">
                <a:solidFill>
                  <a:srgbClr val="FFFF00"/>
                </a:solidFill>
                <a:latin typeface="Swis721 Lt BT" pitchFamily="34" charset="0"/>
              </a:rPr>
              <a:t>La congregación me apoya con mucho amor, interpretando en señas que siento y “veo” con mis manos, para que yo pueda estar totalmente incluida en sus reuniones. A pesar de mi doble discapacidad, he encontrado seguridad entre el pueblo de Jehová. No sólo recibo, sino también puedo dar, y esto me da gran gozo.</a:t>
            </a:r>
            <a:br>
              <a:rPr lang="es-VE" sz="2200" b="1" dirty="0" smtClean="0">
                <a:solidFill>
                  <a:srgbClr val="FFFF00"/>
                </a:solidFill>
                <a:latin typeface="Swis721 Lt BT" pitchFamily="34" charset="0"/>
              </a:rPr>
            </a:br>
            <a:r>
              <a:rPr lang="es-VE" sz="2200" b="1" dirty="0" smtClean="0">
                <a:solidFill>
                  <a:srgbClr val="FFFF00"/>
                </a:solidFill>
                <a:latin typeface="Swis721 Lt BT" pitchFamily="34" charset="0"/>
              </a:rPr>
              <a:t>Anhelo recobrar mi oído y vista en el nuevo mundo de Jehová. Mientras tanto, tengo una familia de millones de hermanos y hermanas. </a:t>
            </a:r>
            <a:endParaRPr lang="es-VE" sz="2200" b="1" dirty="0">
              <a:solidFill>
                <a:srgbClr val="FFFF00"/>
              </a:solidFill>
              <a:latin typeface="Swis721 Lt BT" pitchFamily="34" charset="0"/>
            </a:endParaRPr>
          </a:p>
        </p:txBody>
      </p:sp>
      <p:sp>
        <p:nvSpPr>
          <p:cNvPr id="6" name="Rectangle 5"/>
          <p:cNvSpPr/>
          <p:nvPr/>
        </p:nvSpPr>
        <p:spPr>
          <a:xfrm>
            <a:off x="0" y="6248400"/>
            <a:ext cx="2057400" cy="523220"/>
          </a:xfrm>
          <a:prstGeom prst="rect">
            <a:avLst/>
          </a:prstGeom>
        </p:spPr>
        <p:txBody>
          <a:bodyPr wrap="square">
            <a:spAutoFit/>
          </a:bodyPr>
          <a:lstStyle/>
          <a:p>
            <a:pPr>
              <a:buNone/>
            </a:pPr>
            <a:r>
              <a:rPr lang="es-MX" sz="1400" dirty="0" smtClean="0">
                <a:solidFill>
                  <a:srgbClr val="000000"/>
                </a:solidFill>
                <a:latin typeface="Arial Narrow" pitchFamily="34" charset="0"/>
              </a:rPr>
              <a:t>De </a:t>
            </a:r>
            <a:r>
              <a:rPr lang="es-MX" sz="1400" i="1" dirty="0" err="1" smtClean="0">
                <a:solidFill>
                  <a:srgbClr val="000000"/>
                </a:solidFill>
                <a:latin typeface="Arial Narrow" pitchFamily="34" charset="0"/>
              </a:rPr>
              <a:t>Awake</a:t>
            </a:r>
            <a:r>
              <a:rPr lang="en-US" sz="1400" i="1" dirty="0" smtClean="0">
                <a:solidFill>
                  <a:srgbClr val="000000"/>
                </a:solidFill>
                <a:latin typeface="Arial Narrow" pitchFamily="34" charset="0"/>
              </a:rPr>
              <a:t>!</a:t>
            </a:r>
            <a:r>
              <a:rPr lang="en-US" sz="1400" dirty="0" smtClean="0">
                <a:solidFill>
                  <a:srgbClr val="000000"/>
                </a:solidFill>
                <a:latin typeface="Arial Narrow" pitchFamily="34" charset="0"/>
              </a:rPr>
              <a:t> [</a:t>
            </a:r>
            <a:r>
              <a:rPr lang="es-VE" sz="1400" i="1" dirty="0" smtClean="0">
                <a:solidFill>
                  <a:srgbClr val="000000"/>
                </a:solidFill>
                <a:latin typeface="Arial Narrow" pitchFamily="34" charset="0"/>
              </a:rPr>
              <a:t>¡</a:t>
            </a:r>
            <a:r>
              <a:rPr lang="es-MX" sz="1400" i="1" dirty="0" smtClean="0">
                <a:solidFill>
                  <a:srgbClr val="000000"/>
                </a:solidFill>
                <a:latin typeface="Arial Narrow" pitchFamily="34" charset="0"/>
              </a:rPr>
              <a:t>Despertad!</a:t>
            </a:r>
            <a:r>
              <a:rPr lang="es-MX" sz="1400" dirty="0" smtClean="0">
                <a:solidFill>
                  <a:srgbClr val="000000"/>
                </a:solidFill>
                <a:latin typeface="Arial Narrow" pitchFamily="34" charset="0"/>
              </a:rPr>
              <a:t> ] del 22 de abril de 2001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60.JPG"/>
          <p:cNvPicPr>
            <a:picLocks noChangeAspect="1"/>
          </p:cNvPicPr>
          <p:nvPr/>
        </p:nvPicPr>
        <p:blipFill>
          <a:blip r:embed="rId2" cstate="print"/>
          <a:stretch>
            <a:fillRect/>
          </a:stretch>
        </p:blipFill>
        <p:spPr>
          <a:xfrm>
            <a:off x="0" y="10016"/>
            <a:ext cx="9144000" cy="6837967"/>
          </a:xfrm>
          <a:prstGeom prst="rect">
            <a:avLst/>
          </a:prstGeom>
        </p:spPr>
      </p:pic>
      <p:sp>
        <p:nvSpPr>
          <p:cNvPr id="1063940" name="Rectangle 4"/>
          <p:cNvSpPr>
            <a:spLocks noGrp="1" noChangeArrowheads="1"/>
          </p:cNvSpPr>
          <p:nvPr>
            <p:ph type="ctrTitle"/>
          </p:nvPr>
        </p:nvSpPr>
        <p:spPr>
          <a:xfrm>
            <a:off x="0" y="4267200"/>
            <a:ext cx="9144000" cy="2514600"/>
          </a:xfrm>
          <a:effectLst/>
        </p:spPr>
        <p:txBody>
          <a:bodyPr/>
          <a:lstStyle/>
          <a:p>
            <a:r>
              <a:rPr lang="es-VE" sz="5200" dirty="0">
                <a:solidFill>
                  <a:srgbClr val="FFFF00"/>
                </a:solidFill>
                <a:effectLst>
                  <a:glow rad="139700">
                    <a:srgbClr val="000000"/>
                  </a:glow>
                </a:effectLst>
                <a:latin typeface="Libra BT" pitchFamily="66" charset="0"/>
              </a:rPr>
              <a:t>Breve porción doctrinal al final, enfatizando cómo la Biblia resuelve los problemas</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61.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rgbClr val="000000"/>
                </a:solidFill>
                <a:latin typeface="Arial Narrow" pitchFamily="34" charset="0"/>
              </a:rPr>
              <a:t>De </a:t>
            </a:r>
            <a:r>
              <a:rPr lang="es-MX" sz="1400" i="1" dirty="0" smtClean="0">
                <a:solidFill>
                  <a:srgbClr val="000000"/>
                </a:solidFill>
                <a:latin typeface="Arial Narrow" pitchFamily="34" charset="0"/>
              </a:rPr>
              <a:t>La Atalaya </a:t>
            </a:r>
            <a:r>
              <a:rPr lang="es-MX" sz="1400" dirty="0" smtClean="0">
                <a:solidFill>
                  <a:srgbClr val="000000"/>
                </a:solidFill>
                <a:latin typeface="Arial Narrow" pitchFamily="34" charset="0"/>
              </a:rPr>
              <a:t> del 1 de agosto de 2001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62.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rgbClr val="000000"/>
                </a:solidFill>
                <a:latin typeface="Arial Narrow" pitchFamily="34" charset="0"/>
              </a:rPr>
              <a:t>De </a:t>
            </a:r>
            <a:r>
              <a:rPr lang="es-MX" sz="1400" i="1" dirty="0" smtClean="0">
                <a:solidFill>
                  <a:srgbClr val="000000"/>
                </a:solidFill>
                <a:latin typeface="Arial Narrow" pitchFamily="34" charset="0"/>
              </a:rPr>
              <a:t>La Atalaya </a:t>
            </a:r>
            <a:r>
              <a:rPr lang="es-MX" sz="1400" dirty="0" smtClean="0">
                <a:solidFill>
                  <a:srgbClr val="000000"/>
                </a:solidFill>
                <a:latin typeface="Arial Narrow" pitchFamily="34" charset="0"/>
              </a:rPr>
              <a:t> del 1 de abril de 2006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62.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rgbClr val="000000"/>
                </a:solidFill>
                <a:latin typeface="Arial Narrow" pitchFamily="34" charset="0"/>
              </a:rPr>
              <a:t>De </a:t>
            </a:r>
            <a:r>
              <a:rPr lang="es-MX" sz="1400" i="1" dirty="0" smtClean="0">
                <a:solidFill>
                  <a:srgbClr val="000000"/>
                </a:solidFill>
                <a:latin typeface="Arial Narrow" pitchFamily="34" charset="0"/>
              </a:rPr>
              <a:t>La Atalaya </a:t>
            </a:r>
            <a:r>
              <a:rPr lang="es-MX" sz="1400" dirty="0" smtClean="0">
                <a:solidFill>
                  <a:srgbClr val="000000"/>
                </a:solidFill>
                <a:latin typeface="Arial Narrow" pitchFamily="34" charset="0"/>
              </a:rPr>
              <a:t> del 1 de abril de 2006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63.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diciembre de 2003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64.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diciembre de 2003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65.JPG"/>
          <p:cNvPicPr>
            <a:picLocks noChangeAspect="1"/>
          </p:cNvPicPr>
          <p:nvPr/>
        </p:nvPicPr>
        <p:blipFill>
          <a:blip r:embed="rId2" cstate="print"/>
          <a:stretch>
            <a:fillRect/>
          </a:stretch>
        </p:blipFill>
        <p:spPr>
          <a:xfrm>
            <a:off x="0" y="10016"/>
            <a:ext cx="9144000" cy="6837967"/>
          </a:xfrm>
          <a:prstGeom prst="rect">
            <a:avLst/>
          </a:prstGeom>
        </p:spPr>
      </p:pic>
      <p:sp>
        <p:nvSpPr>
          <p:cNvPr id="1064964" name="Rectangle 4"/>
          <p:cNvSpPr>
            <a:spLocks noGrp="1" noChangeArrowheads="1"/>
          </p:cNvSpPr>
          <p:nvPr>
            <p:ph type="ctrTitle"/>
          </p:nvPr>
        </p:nvSpPr>
        <p:spPr>
          <a:xfrm>
            <a:off x="0" y="4648200"/>
            <a:ext cx="9144000" cy="2133600"/>
          </a:xfrm>
          <a:effectLst/>
        </p:spPr>
        <p:txBody>
          <a:bodyPr/>
          <a:lstStyle/>
          <a:p>
            <a:r>
              <a:rPr lang="es-VE" sz="5400" dirty="0">
                <a:solidFill>
                  <a:srgbClr val="FFFF00"/>
                </a:solidFill>
                <a:effectLst>
                  <a:glow rad="139700">
                    <a:srgbClr val="000000"/>
                  </a:glow>
                </a:effectLst>
                <a:latin typeface="Libra BT" pitchFamily="66" charset="0"/>
              </a:rPr>
              <a:t>6. emplean terminología que confunde a los evangélicos</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66.JPG"/>
          <p:cNvPicPr>
            <a:picLocks noChangeAspect="1"/>
          </p:cNvPicPr>
          <p:nvPr/>
        </p:nvPicPr>
        <p:blipFill>
          <a:blip r:embed="rId2" cstate="print"/>
          <a:stretch>
            <a:fillRect/>
          </a:stretch>
        </p:blipFill>
        <p:spPr>
          <a:xfrm>
            <a:off x="0" y="10016"/>
            <a:ext cx="9144000" cy="6837967"/>
          </a:xfrm>
          <a:prstGeom prst="rect">
            <a:avLst/>
          </a:prstGeom>
        </p:spPr>
      </p:pic>
      <p:sp>
        <p:nvSpPr>
          <p:cNvPr id="5" name="Text Box 20"/>
          <p:cNvSpPr txBox="1">
            <a:spLocks noChangeArrowheads="1"/>
          </p:cNvSpPr>
          <p:nvPr/>
        </p:nvSpPr>
        <p:spPr bwMode="auto">
          <a:xfrm>
            <a:off x="7348537" y="6613525"/>
            <a:ext cx="1795463"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
        <p:nvSpPr>
          <p:cNvPr id="6" name="Rectangle 4"/>
          <p:cNvSpPr txBox="1">
            <a:spLocks noChangeArrowheads="1"/>
          </p:cNvSpPr>
          <p:nvPr/>
        </p:nvSpPr>
        <p:spPr bwMode="auto">
          <a:xfrm>
            <a:off x="0" y="4648200"/>
            <a:ext cx="9144000" cy="2133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VE" sz="5400" b="0" i="0" u="none" strike="noStrike" kern="0" cap="none" spc="0" normalizeH="0" baseline="0" noProof="0" dirty="0" smtClean="0">
                <a:ln>
                  <a:noFill/>
                </a:ln>
                <a:solidFill>
                  <a:srgbClr val="FFFF00"/>
                </a:solidFill>
                <a:effectLst>
                  <a:glow rad="139700">
                    <a:srgbClr val="000000"/>
                  </a:glow>
                </a:effectLst>
                <a:uLnTx/>
                <a:uFillTx/>
                <a:latin typeface="Libra BT" pitchFamily="66" charset="0"/>
                <a:ea typeface="+mj-ea"/>
                <a:cs typeface="+mj-cs"/>
              </a:rPr>
              <a:t>Implican una conclusión sin decirlo abiertamente</a:t>
            </a:r>
            <a:endParaRPr kumimoji="0" lang="es-VE" sz="5400" b="0" i="0" u="none" strike="noStrike" kern="0" cap="none" spc="0" normalizeH="0" baseline="0" noProof="0" dirty="0">
              <a:ln>
                <a:noFill/>
              </a:ln>
              <a:solidFill>
                <a:srgbClr val="FFFF00"/>
              </a:solidFill>
              <a:effectLst>
                <a:glow rad="139700">
                  <a:srgbClr val="000000"/>
                </a:glow>
              </a:effectLst>
              <a:uLnTx/>
              <a:uFillTx/>
              <a:latin typeface="Libra BT" pitchFamily="66" charset="0"/>
              <a:ea typeface="+mj-ea"/>
              <a:cs typeface="+mj-cs"/>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67.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octubre de 2006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68.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octubre de 2006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69.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octubre de 2006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6" name="Rectangle 2"/>
          <p:cNvSpPr>
            <a:spLocks noChangeArrowheads="1"/>
          </p:cNvSpPr>
          <p:nvPr/>
        </p:nvSpPr>
        <p:spPr bwMode="auto">
          <a:xfrm>
            <a:off x="0" y="4724400"/>
            <a:ext cx="9144000" cy="2133600"/>
          </a:xfrm>
          <a:prstGeom prst="rect">
            <a:avLst/>
          </a:prstGeom>
          <a:solidFill>
            <a:srgbClr val="000000"/>
          </a:solidFill>
          <a:ln w="9525" algn="ctr">
            <a:noFill/>
            <a:miter lim="800000"/>
            <a:headEnd/>
            <a:tailEnd/>
          </a:ln>
          <a:effectLst/>
        </p:spPr>
        <p:txBody>
          <a:bodyPr wrap="none" anchor="ctr"/>
          <a:lstStyle/>
          <a:p>
            <a:endParaRPr lang="en-US"/>
          </a:p>
        </p:txBody>
      </p:sp>
      <p:sp>
        <p:nvSpPr>
          <p:cNvPr id="1071107" name="Rectangle 3"/>
          <p:cNvSpPr>
            <a:spLocks noGrp="1" noChangeArrowheads="1"/>
          </p:cNvSpPr>
          <p:nvPr>
            <p:ph type="ctrTitle"/>
          </p:nvPr>
        </p:nvSpPr>
        <p:spPr>
          <a:xfrm>
            <a:off x="457200" y="0"/>
            <a:ext cx="8229600" cy="6781800"/>
          </a:xfrm>
          <a:effectLst>
            <a:outerShdw dist="53882" dir="2700000" algn="ctr" rotWithShape="0">
              <a:srgbClr val="000000"/>
            </a:outerShdw>
          </a:effectLst>
        </p:spPr>
        <p:txBody>
          <a:bodyPr/>
          <a:lstStyle/>
          <a:p>
            <a:r>
              <a:rPr lang="es-VE" sz="5400" dirty="0" smtClean="0">
                <a:solidFill>
                  <a:srgbClr val="FFFF00"/>
                </a:solidFill>
                <a:latin typeface="Libra BT" pitchFamily="66" charset="0"/>
              </a:rPr>
              <a:t>Un poquito acerca de cómo los testigos de Jehová usan la Biblia [veremos más, dentro</a:t>
            </a:r>
            <a:br>
              <a:rPr lang="es-VE" sz="5400" dirty="0" smtClean="0">
                <a:solidFill>
                  <a:srgbClr val="FFFF00"/>
                </a:solidFill>
                <a:latin typeface="Libra BT" pitchFamily="66" charset="0"/>
              </a:rPr>
            </a:br>
            <a:r>
              <a:rPr lang="es-VE" sz="5400" dirty="0" smtClean="0">
                <a:solidFill>
                  <a:srgbClr val="FFFF00"/>
                </a:solidFill>
                <a:latin typeface="Libra BT" pitchFamily="66" charset="0"/>
              </a:rPr>
              <a:t>de poco]</a:t>
            </a:r>
            <a:endParaRPr lang="es-VE" sz="5400" dirty="0">
              <a:solidFill>
                <a:srgbClr val="FFFF00"/>
              </a:solidFill>
              <a:latin typeface="Libra BT" pitchFamily="66" charset="0"/>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71.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octubre de 2006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381000"/>
            <a:ext cx="9144000" cy="6096000"/>
          </a:xfrm>
          <a:prstGeom prst="rect">
            <a:avLst/>
          </a:prstGeom>
          <a:noFill/>
          <a:ln/>
          <a:effectLst>
            <a:outerShdw dist="53882" dir="2700000" algn="ctr" rotWithShape="0">
              <a:srgbClr val="000000"/>
            </a:outerShdw>
          </a:effectLst>
        </p:spPr>
        <p:txBody>
          <a:bodyPr anchor="ctr"/>
          <a:lstStyle/>
          <a:p>
            <a:pPr marR="0" lvl="0" indent="0" algn="ctr" defTabSz="914400" rtl="0" eaLnBrk="1" fontAlgn="base" latinLnBrk="0" hangingPunct="1">
              <a:spcBef>
                <a:spcPts val="0"/>
              </a:spcBef>
              <a:spcAft>
                <a:spcPct val="0"/>
              </a:spcAft>
              <a:buClrTx/>
              <a:buSzTx/>
              <a:buFontTx/>
              <a:buNone/>
              <a:tabLst/>
              <a:defRPr/>
            </a:pPr>
            <a:r>
              <a:rPr lang="es-VE" sz="4800" b="1" kern="0" baseline="0" dirty="0" smtClean="0">
                <a:latin typeface="Swis721 Lt BT" pitchFamily="34" charset="0"/>
                <a:ea typeface="+mj-ea"/>
                <a:cs typeface="+mj-cs"/>
              </a:rPr>
              <a:t>Isaías 2:4</a:t>
            </a: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lvl="0" algn="ctr">
              <a:spcBef>
                <a:spcPts val="0"/>
              </a:spcBef>
              <a:buNone/>
            </a:pPr>
            <a:r>
              <a:rPr lang="es-ES" sz="2800" b="1" kern="0" dirty="0" smtClean="0">
                <a:latin typeface="Swis721 Lt BT" pitchFamily="34" charset="0"/>
                <a:ea typeface="+mj-ea"/>
                <a:cs typeface="+mj-cs"/>
              </a:rPr>
              <a:t>“Y él ciertamente dictará el fallo entre las naciones y enderezará los asuntos respecto a muchos pueblos. Y tendrán que batir sus espadas en rejas de arado y sus lanzas en podaderas. No alzará espada nación contra nación, ni aprenderán más la guerra.”</a:t>
            </a:r>
          </a:p>
          <a:p>
            <a:pPr lvl="0" algn="ctr">
              <a:spcBef>
                <a:spcPts val="0"/>
              </a:spcBef>
              <a:buNone/>
            </a:pPr>
            <a:r>
              <a:rPr lang="es-ES" sz="1400" kern="0" dirty="0" smtClean="0">
                <a:latin typeface="Swis721 Lt BT" pitchFamily="34" charset="0"/>
                <a:ea typeface="+mj-ea"/>
                <a:cs typeface="+mj-cs"/>
              </a:rPr>
              <a:t>Traducción del Nuevo Mundo de las Santas Escrituras, Biblia en línea (www.watchtower.org/s/biblia/index.htm)</a:t>
            </a:r>
            <a:endParaRPr kumimoji="0" lang="es-VE" sz="1400" i="0" u="none" strike="noStrike" kern="0" cap="none" spc="0" normalizeH="0" baseline="0" noProof="0" dirty="0">
              <a:ln>
                <a:noFill/>
              </a:ln>
              <a:solidFill>
                <a:srgbClr val="FFFF00"/>
              </a:solidFill>
              <a:effectLst/>
              <a:uLnTx/>
              <a:uFillTx/>
              <a:latin typeface="Swis721 Lt BT" pitchFamily="34" charset="0"/>
              <a:ea typeface="+mj-ea"/>
              <a:cs typeface="+mj-cs"/>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73.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octubre de 2006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571500"/>
            <a:ext cx="9144000" cy="5715000"/>
          </a:xfrm>
          <a:prstGeom prst="rect">
            <a:avLst/>
          </a:prstGeom>
          <a:noFill/>
          <a:ln/>
          <a:effectLst>
            <a:outerShdw dist="53882" dir="2700000" algn="ctr" rotWithShape="0">
              <a:srgbClr val="000000"/>
            </a:outerShdw>
          </a:effectLst>
        </p:spPr>
        <p:txBody>
          <a:bodyPr anchor="t"/>
          <a:lstStyle/>
          <a:p>
            <a:pPr marR="0" lvl="0" indent="0" algn="ctr" defTabSz="914400" rtl="0" eaLnBrk="1" fontAlgn="base" latinLnBrk="0" hangingPunct="1">
              <a:spcBef>
                <a:spcPts val="0"/>
              </a:spcBef>
              <a:spcAft>
                <a:spcPct val="0"/>
              </a:spcAft>
              <a:buClrTx/>
              <a:buSzTx/>
              <a:buFontTx/>
              <a:buNone/>
              <a:tabLst/>
              <a:defRPr/>
            </a:pPr>
            <a:r>
              <a:rPr lang="es-VE" sz="4800" b="1" kern="0" dirty="0" smtClean="0">
                <a:latin typeface="Swis721 Lt BT" pitchFamily="34" charset="0"/>
                <a:ea typeface="+mj-ea"/>
                <a:cs typeface="+mj-cs"/>
              </a:rPr>
              <a:t>Miqueas 2:12</a:t>
            </a:r>
            <a:endParaRPr lang="es-VE" sz="4800" b="1" kern="0" baseline="0" dirty="0" smtClean="0">
              <a:latin typeface="Swis721 Lt BT" pitchFamily="34" charset="0"/>
              <a:ea typeface="+mj-ea"/>
              <a:cs typeface="+mj-cs"/>
            </a:endParaRP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lvl="0" algn="ctr">
              <a:spcBef>
                <a:spcPts val="0"/>
              </a:spcBef>
              <a:buNone/>
            </a:pPr>
            <a:r>
              <a:rPr lang="es-ES" sz="2800" b="1" kern="0" dirty="0" smtClean="0">
                <a:latin typeface="Swis721 Lt BT" pitchFamily="34" charset="0"/>
              </a:rPr>
              <a:t>“Positivamente te reuniré, Jacob, todo; sin falta juntaré a los restantes de Israel. En unidad los pondré, como rebaño en el aprisco, como hato en medio de su pasto; tendrán el alboroto de hombres”.</a:t>
            </a: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endParaRPr lang="es-VE" sz="1400" kern="0" dirty="0" smtClean="0">
              <a:latin typeface="Swis721 Lt BT" pitchFamily="34" charset="0"/>
            </a:endParaRPr>
          </a:p>
          <a:p>
            <a:pPr algn="ctr">
              <a:buNone/>
            </a:pPr>
            <a:endParaRPr lang="es-ES" sz="2800" dirty="0" smtClean="0">
              <a:latin typeface="Swis721 Lt BT" pitchFamily="34" charset="0"/>
            </a:endParaRPr>
          </a:p>
          <a:p>
            <a:pPr marR="0" lvl="0" indent="0" algn="ctr" defTabSz="914400" rtl="0" eaLnBrk="1" fontAlgn="base" latinLnBrk="0" hangingPunct="1">
              <a:spcBef>
                <a:spcPts val="0"/>
              </a:spcBef>
              <a:spcAft>
                <a:spcPct val="0"/>
              </a:spcAft>
              <a:buClrTx/>
              <a:buSzTx/>
              <a:buFontTx/>
              <a:buNone/>
              <a:tabLst/>
              <a:defRPr/>
            </a:pPr>
            <a:endParaRPr lang="es-VE" b="1" kern="0" baseline="0" dirty="0" smtClean="0">
              <a:latin typeface="Swis721 Lt BT" pitchFamily="34" charset="0"/>
              <a:ea typeface="+mj-ea"/>
              <a:cs typeface="+mj-cs"/>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571500"/>
            <a:ext cx="9144000" cy="5715000"/>
          </a:xfrm>
          <a:prstGeom prst="rect">
            <a:avLst/>
          </a:prstGeom>
          <a:noFill/>
          <a:ln/>
          <a:effectLst>
            <a:outerShdw dist="53882" dir="2700000" algn="ctr" rotWithShape="0">
              <a:srgbClr val="000000"/>
            </a:outerShdw>
          </a:effectLst>
        </p:spPr>
        <p:txBody>
          <a:bodyPr anchor="t"/>
          <a:lstStyle/>
          <a:p>
            <a:pPr marR="0" lvl="0" indent="0" algn="ctr" defTabSz="914400" rtl="0" eaLnBrk="1" fontAlgn="base" latinLnBrk="0" hangingPunct="1">
              <a:spcBef>
                <a:spcPts val="0"/>
              </a:spcBef>
              <a:spcAft>
                <a:spcPct val="0"/>
              </a:spcAft>
              <a:buClrTx/>
              <a:buSzTx/>
              <a:buFontTx/>
              <a:buNone/>
              <a:tabLst/>
              <a:defRPr/>
            </a:pPr>
            <a:r>
              <a:rPr lang="es-VE" sz="4800" b="1" kern="0" dirty="0" smtClean="0">
                <a:latin typeface="Swis721 Lt BT" pitchFamily="34" charset="0"/>
                <a:ea typeface="+mj-ea"/>
                <a:cs typeface="+mj-cs"/>
              </a:rPr>
              <a:t>Miqueas 2:12</a:t>
            </a:r>
            <a:endParaRPr lang="es-VE" sz="4800" b="1" kern="0" baseline="0" dirty="0" smtClean="0">
              <a:latin typeface="Swis721 Lt BT" pitchFamily="34" charset="0"/>
              <a:ea typeface="+mj-ea"/>
              <a:cs typeface="+mj-cs"/>
            </a:endParaRP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lvl="0" algn="ctr">
              <a:spcBef>
                <a:spcPts val="0"/>
              </a:spcBef>
              <a:buNone/>
            </a:pPr>
            <a:r>
              <a:rPr lang="es-ES" sz="2800" b="1" kern="0" dirty="0" smtClean="0">
                <a:latin typeface="Swis721 Lt BT" pitchFamily="34" charset="0"/>
              </a:rPr>
              <a:t>“Positivamente te reuniré, Jacob, todo; sin falta juntaré a los restantes de Israel. En unidad los pondré, como rebaño en el aprisco, como hato en medio de su pasto; tendrán el alboroto de hombres”.</a:t>
            </a: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endParaRPr lang="es-VE" sz="1400" kern="0" dirty="0" smtClean="0">
              <a:latin typeface="Swis721 Lt BT" pitchFamily="34" charset="0"/>
            </a:endParaRPr>
          </a:p>
          <a:p>
            <a:pPr algn="ctr">
              <a:buNone/>
            </a:pPr>
            <a:endParaRPr lang="es-ES" sz="2800" dirty="0" smtClean="0">
              <a:latin typeface="Swis721 Lt BT" pitchFamily="34" charset="0"/>
            </a:endParaRPr>
          </a:p>
          <a:p>
            <a:pPr algn="ctr">
              <a:buNone/>
            </a:pPr>
            <a:r>
              <a:rPr lang="es-ES" sz="2800" b="1" dirty="0" smtClean="0">
                <a:latin typeface="Swis721 Lt BT" pitchFamily="34" charset="0"/>
              </a:rPr>
              <a:t>“De cierto te juntaré todo, oh Jacob; recogeré ciertamente el resto de Israel; lo reuniré como ovejas de </a:t>
            </a:r>
            <a:r>
              <a:rPr lang="es-ES" sz="2800" b="1" dirty="0" err="1" smtClean="0">
                <a:latin typeface="Swis721 Lt BT" pitchFamily="34" charset="0"/>
              </a:rPr>
              <a:t>Bosra</a:t>
            </a:r>
            <a:r>
              <a:rPr lang="es-ES" sz="2800" b="1" dirty="0" smtClean="0">
                <a:latin typeface="Swis721 Lt BT" pitchFamily="34" charset="0"/>
              </a:rPr>
              <a:t>, como rebaño en medio de su aprisco; harán estruendo por la multitud de hombres.”</a:t>
            </a:r>
          </a:p>
          <a:p>
            <a:pPr marL="0" lvl="1" algn="ctr">
              <a:spcBef>
                <a:spcPts val="0"/>
              </a:spcBef>
              <a:buNone/>
            </a:pPr>
            <a:r>
              <a:rPr lang="es-VE" sz="1400" dirty="0" smtClean="0">
                <a:latin typeface="Swis721 Lt BT" pitchFamily="34" charset="0"/>
              </a:rPr>
              <a:t>Reina Valera Revisada (1960), (Estados Unidos de América: Sociedades Bíblicas Unidas) 1998.</a:t>
            </a:r>
          </a:p>
          <a:p>
            <a:pPr marR="0" lvl="0" indent="0" algn="ctr" defTabSz="914400" rtl="0" eaLnBrk="1" fontAlgn="base" latinLnBrk="0" hangingPunct="1">
              <a:spcBef>
                <a:spcPts val="0"/>
              </a:spcBef>
              <a:spcAft>
                <a:spcPct val="0"/>
              </a:spcAft>
              <a:buClrTx/>
              <a:buSzTx/>
              <a:buFontTx/>
              <a:buNone/>
              <a:tabLst/>
              <a:defRPr/>
            </a:pPr>
            <a:endParaRPr lang="es-VE" b="1" kern="0" baseline="0" dirty="0" smtClean="0">
              <a:latin typeface="Swis721 Lt BT" pitchFamily="34" charset="0"/>
              <a:ea typeface="+mj-ea"/>
              <a:cs typeface="+mj-cs"/>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76.JPG"/>
          <p:cNvPicPr>
            <a:picLocks noChangeAspect="1"/>
          </p:cNvPicPr>
          <p:nvPr/>
        </p:nvPicPr>
        <p:blipFill>
          <a:blip r:embed="rId2" cstate="print"/>
          <a:stretch>
            <a:fillRect/>
          </a:stretch>
        </p:blipFill>
        <p:spPr>
          <a:xfrm>
            <a:off x="0" y="10016"/>
            <a:ext cx="9144000" cy="6837967"/>
          </a:xfrm>
          <a:prstGeom prst="rect">
            <a:avLst/>
          </a:prstGeom>
        </p:spPr>
      </p:pic>
      <p:sp>
        <p:nvSpPr>
          <p:cNvPr id="5" name="Text Box 20"/>
          <p:cNvSpPr txBox="1">
            <a:spLocks noChangeArrowheads="1"/>
          </p:cNvSpPr>
          <p:nvPr/>
        </p:nvSpPr>
        <p:spPr bwMode="auto">
          <a:xfrm>
            <a:off x="7348537" y="6613525"/>
            <a:ext cx="1795463"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
        <p:nvSpPr>
          <p:cNvPr id="6" name="Rectangle 4"/>
          <p:cNvSpPr txBox="1">
            <a:spLocks noChangeArrowheads="1"/>
          </p:cNvSpPr>
          <p:nvPr/>
        </p:nvSpPr>
        <p:spPr bwMode="auto">
          <a:xfrm>
            <a:off x="0" y="4648200"/>
            <a:ext cx="9144000" cy="2133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VE" sz="5400" b="0" i="0" u="none" strike="noStrike" kern="0" cap="none" spc="0" normalizeH="0" baseline="0" noProof="0" dirty="0" smtClean="0">
                <a:ln>
                  <a:noFill/>
                </a:ln>
                <a:solidFill>
                  <a:srgbClr val="FFFF00"/>
                </a:solidFill>
                <a:effectLst>
                  <a:glow rad="139700">
                    <a:srgbClr val="000000"/>
                  </a:glow>
                </a:effectLst>
                <a:uLnTx/>
                <a:uFillTx/>
                <a:latin typeface="Libra BT" pitchFamily="66" charset="0"/>
                <a:ea typeface="+mj-ea"/>
                <a:cs typeface="+mj-cs"/>
              </a:rPr>
              <a:t>Implican una conclusión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VE" sz="5400" b="0" i="0" u="none" strike="noStrike" kern="0" cap="none" spc="0" normalizeH="0" baseline="0" noProof="0" dirty="0" smtClean="0">
                <a:ln>
                  <a:noFill/>
                </a:ln>
                <a:solidFill>
                  <a:srgbClr val="FFFF00"/>
                </a:solidFill>
                <a:effectLst>
                  <a:glow rad="139700">
                    <a:srgbClr val="000000"/>
                  </a:glow>
                </a:effectLst>
                <a:uLnTx/>
                <a:uFillTx/>
                <a:latin typeface="Libra BT" pitchFamily="66" charset="0"/>
                <a:ea typeface="+mj-ea"/>
                <a:cs typeface="+mj-cs"/>
              </a:rPr>
              <a:t>muy distinta </a:t>
            </a:r>
            <a:r>
              <a:rPr lang="es-VE" sz="5400" kern="0" dirty="0" smtClean="0">
                <a:effectLst>
                  <a:glow rad="139700">
                    <a:srgbClr val="000000"/>
                  </a:glow>
                </a:effectLst>
                <a:latin typeface="Libra BT" pitchFamily="66" charset="0"/>
                <a:ea typeface="+mj-ea"/>
                <a:cs typeface="+mj-cs"/>
              </a:rPr>
              <a:t>a lo logrado</a:t>
            </a:r>
            <a:endParaRPr kumimoji="0" lang="es-VE" sz="5400" b="0" i="0" u="none" strike="noStrike" kern="0" cap="none" spc="0" normalizeH="0" baseline="0" noProof="0" dirty="0">
              <a:ln>
                <a:noFill/>
              </a:ln>
              <a:solidFill>
                <a:srgbClr val="FFFF00"/>
              </a:solidFill>
              <a:effectLst>
                <a:glow rad="139700">
                  <a:srgbClr val="000000"/>
                </a:glow>
              </a:effectLst>
              <a:uLnTx/>
              <a:uFillTx/>
              <a:latin typeface="Libra BT" pitchFamily="66" charset="0"/>
              <a:ea typeface="+mj-ea"/>
              <a:cs typeface="+mj-cs"/>
            </a:endParaRP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77.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octubre de 2006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78.JPG"/>
          <p:cNvPicPr>
            <a:picLocks noChangeAspect="1"/>
          </p:cNvPicPr>
          <p:nvPr/>
        </p:nvPicPr>
        <p:blipFill>
          <a:blip r:embed="rId2" cstate="print"/>
          <a:stretch>
            <a:fillRect/>
          </a:stretch>
        </p:blipFill>
        <p:spPr>
          <a:xfrm>
            <a:off x="0" y="10016"/>
            <a:ext cx="9144000" cy="6837967"/>
          </a:xfrm>
          <a:prstGeom prst="rect">
            <a:avLst/>
          </a:prstGeom>
        </p:spPr>
      </p:pic>
      <p:sp>
        <p:nvSpPr>
          <p:cNvPr id="1037317" name="Text Box 5"/>
          <p:cNvSpPr txBox="1">
            <a:spLocks noChangeArrowheads="1"/>
          </p:cNvSpPr>
          <p:nvPr/>
        </p:nvSpPr>
        <p:spPr bwMode="auto">
          <a:xfrm>
            <a:off x="7348538" y="6613525"/>
            <a:ext cx="1795462" cy="244475"/>
          </a:xfrm>
          <a:prstGeom prst="rect">
            <a:avLst/>
          </a:prstGeom>
          <a:noFill/>
          <a:ln w="9525">
            <a:noFill/>
            <a:miter lim="800000"/>
            <a:headEnd/>
            <a:tailEnd/>
          </a:ln>
          <a:effectLst/>
        </p:spPr>
        <p:txBody>
          <a:bodyPr wrap="none">
            <a:spAutoFit/>
          </a:bodyPr>
          <a:lstStyle/>
          <a:p>
            <a:pPr>
              <a:spcBef>
                <a:spcPct val="0"/>
              </a:spcBef>
              <a:buFontTx/>
              <a:buNone/>
            </a:pPr>
            <a:r>
              <a:rPr lang="en-US" sz="1000" dirty="0">
                <a:solidFill>
                  <a:schemeClr val="bg1"/>
                </a:solidFill>
                <a:effectLst>
                  <a:glow rad="139700">
                    <a:srgbClr val="000000"/>
                  </a:glow>
                </a:effectLst>
                <a:latin typeface="Arial Narrow" pitchFamily="34" charset="0"/>
              </a:rPr>
              <a:t>© </a:t>
            </a:r>
            <a:r>
              <a:rPr lang="en-US" sz="1000" dirty="0" err="1">
                <a:solidFill>
                  <a:schemeClr val="bg1"/>
                </a:solidFill>
                <a:effectLst>
                  <a:glow rad="139700">
                    <a:srgbClr val="000000"/>
                  </a:glow>
                </a:effectLst>
                <a:latin typeface="Arial Narrow" pitchFamily="34" charset="0"/>
              </a:rPr>
              <a:t>Steelman</a:t>
            </a:r>
            <a:r>
              <a:rPr lang="en-US" sz="1000" dirty="0">
                <a:solidFill>
                  <a:schemeClr val="bg1"/>
                </a:solidFill>
                <a:effectLst>
                  <a:glow rad="139700">
                    <a:srgbClr val="000000"/>
                  </a:glow>
                </a:effectLst>
                <a:latin typeface="Arial Narrow" pitchFamily="34" charset="0"/>
              </a:rPr>
              <a:t> / Wikimedia Commons</a:t>
            </a:r>
          </a:p>
        </p:txBody>
      </p:sp>
      <p:sp>
        <p:nvSpPr>
          <p:cNvPr id="1037318" name="Rectangle 6"/>
          <p:cNvSpPr>
            <a:spLocks noChangeArrowheads="1"/>
          </p:cNvSpPr>
          <p:nvPr/>
        </p:nvSpPr>
        <p:spPr bwMode="auto">
          <a:xfrm>
            <a:off x="6400800" y="0"/>
            <a:ext cx="2743200" cy="4724400"/>
          </a:xfrm>
          <a:prstGeom prst="rect">
            <a:avLst/>
          </a:prstGeom>
          <a:noFill/>
          <a:ln w="9525">
            <a:noFill/>
            <a:miter lim="800000"/>
            <a:headEnd/>
            <a:tailEnd/>
          </a:ln>
          <a:effectLst/>
        </p:spPr>
        <p:txBody>
          <a:bodyPr anchor="ctr"/>
          <a:lstStyle/>
          <a:p>
            <a:pPr algn="ctr">
              <a:spcBef>
                <a:spcPct val="0"/>
              </a:spcBef>
              <a:buFontTx/>
              <a:buNone/>
            </a:pPr>
            <a:r>
              <a:rPr lang="es-VE" sz="3800" b="1" i="1" dirty="0">
                <a:effectLst>
                  <a:glow rad="139700">
                    <a:srgbClr val="000000"/>
                  </a:glow>
                </a:effectLst>
                <a:latin typeface="CentSchbook BT" pitchFamily="18" charset="0"/>
              </a:rPr>
              <a:t>¿Qué </a:t>
            </a:r>
            <a:r>
              <a:rPr lang="es-VE" sz="3800" b="1" i="1" dirty="0" smtClean="0">
                <a:effectLst>
                  <a:glow rad="139700">
                    <a:srgbClr val="000000"/>
                  </a:glow>
                </a:effectLst>
                <a:latin typeface="CentSchbook BT" pitchFamily="18" charset="0"/>
              </a:rPr>
              <a:t>enseña realmente la </a:t>
            </a:r>
            <a:r>
              <a:rPr lang="es-VE" sz="3800" b="1" i="1" dirty="0">
                <a:effectLst>
                  <a:glow rad="139700">
                    <a:srgbClr val="000000"/>
                  </a:glow>
                </a:effectLst>
                <a:latin typeface="CentSchbook BT" pitchFamily="18" charset="0"/>
              </a:rPr>
              <a:t>Biblia?</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79.JPG"/>
          <p:cNvPicPr>
            <a:picLocks noChangeAspect="1"/>
          </p:cNvPicPr>
          <p:nvPr/>
        </p:nvPicPr>
        <p:blipFill>
          <a:blip r:embed="rId3" cstate="print"/>
          <a:stretch>
            <a:fillRect/>
          </a:stretch>
        </p:blipFill>
        <p:spPr>
          <a:xfrm>
            <a:off x="0" y="10016"/>
            <a:ext cx="9144000" cy="6837967"/>
          </a:xfrm>
          <a:prstGeom prst="rect">
            <a:avLst/>
          </a:prstGeom>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80.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397823"/>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abril de 2002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81.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397823"/>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abril de 2002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82.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397823"/>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abril de 2002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82.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397823"/>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abril de 2002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0" y="838200"/>
            <a:ext cx="9144000" cy="5453801"/>
          </a:xfrm>
          <a:prstGeom prst="rect">
            <a:avLst/>
          </a:prstGeom>
          <a:noFill/>
          <a:ln w="9525">
            <a:noFill/>
            <a:miter lim="800000"/>
            <a:headEnd/>
            <a:tailEnd/>
          </a:ln>
          <a:effectLst/>
        </p:spPr>
        <p:txBody>
          <a:bodyPr wrap="square">
            <a:spAutoFit/>
          </a:bodyPr>
          <a:lstStyle/>
          <a:p>
            <a:pPr algn="ctr">
              <a:buNone/>
            </a:pPr>
            <a:r>
              <a:rPr lang="es-VE" sz="3400" dirty="0" smtClean="0">
                <a:solidFill>
                  <a:schemeClr val="bg1"/>
                </a:solidFill>
                <a:effectLst>
                  <a:glow rad="139700">
                    <a:srgbClr val="000000"/>
                  </a:glow>
                </a:effectLst>
                <a:latin typeface="Arial Narrow" pitchFamily="34" charset="0"/>
              </a:rPr>
              <a:t>Fotos y gráficos</a:t>
            </a:r>
          </a:p>
          <a:p>
            <a:pPr algn="ctr">
              <a:buNone/>
            </a:pPr>
            <a:r>
              <a:rPr lang="es-VE" sz="3400" dirty="0" smtClean="0">
                <a:solidFill>
                  <a:schemeClr val="bg1"/>
                </a:solidFill>
                <a:effectLst>
                  <a:glow rad="139700">
                    <a:srgbClr val="000000"/>
                  </a:glow>
                </a:effectLst>
                <a:latin typeface="Arial Narrow" pitchFamily="34" charset="0"/>
              </a:rPr>
              <a:t>procedencia y copyright según identificación individual</a:t>
            </a:r>
          </a:p>
          <a:p>
            <a:pPr algn="ctr">
              <a:buNone/>
            </a:pPr>
            <a:r>
              <a:rPr lang="es-VE" sz="3400" dirty="0" smtClean="0">
                <a:solidFill>
                  <a:schemeClr val="bg1"/>
                </a:solidFill>
                <a:effectLst>
                  <a:glow rad="139700">
                    <a:srgbClr val="000000"/>
                  </a:glow>
                </a:effectLst>
                <a:latin typeface="Arial Narrow" pitchFamily="34" charset="0"/>
              </a:rPr>
              <a:t>(los sin identificación vienen del dominio público)</a:t>
            </a:r>
          </a:p>
          <a:p>
            <a:pPr algn="ctr">
              <a:buNone/>
            </a:pPr>
            <a:endParaRPr lang="es-VE" sz="4800" dirty="0" smtClean="0">
              <a:solidFill>
                <a:schemeClr val="bg1"/>
              </a:solidFill>
              <a:effectLst>
                <a:glow rad="139700">
                  <a:srgbClr val="000000"/>
                </a:glow>
              </a:effectLst>
              <a:latin typeface="Arial Narrow" pitchFamily="34" charset="0"/>
            </a:endParaRPr>
          </a:p>
          <a:p>
            <a:pPr algn="ctr">
              <a:buNone/>
            </a:pPr>
            <a:r>
              <a:rPr lang="es-VE" sz="3400" dirty="0" smtClean="0">
                <a:solidFill>
                  <a:schemeClr val="bg1"/>
                </a:solidFill>
                <a:effectLst>
                  <a:glow rad="139700">
                    <a:srgbClr val="000000"/>
                  </a:glow>
                </a:effectLst>
                <a:latin typeface="Arial Narrow" pitchFamily="34" charset="0"/>
              </a:rPr>
              <a:t>Contenido general adaptado del texto</a:t>
            </a:r>
          </a:p>
          <a:p>
            <a:pPr algn="ctr">
              <a:buNone/>
            </a:pPr>
            <a:r>
              <a:rPr lang="es-VE" sz="3400" i="1" dirty="0" smtClean="0">
                <a:solidFill>
                  <a:schemeClr val="bg1"/>
                </a:solidFill>
                <a:effectLst>
                  <a:glow rad="139700">
                    <a:srgbClr val="000000"/>
                  </a:glow>
                </a:effectLst>
                <a:latin typeface="Arial Narrow" pitchFamily="34" charset="0"/>
              </a:rPr>
              <a:t>La presentación pertinente y persuasiva del evangelio:</a:t>
            </a:r>
          </a:p>
          <a:p>
            <a:pPr algn="ctr">
              <a:buNone/>
            </a:pPr>
            <a:r>
              <a:rPr lang="es-VE" sz="3400" i="1" dirty="0" smtClean="0">
                <a:solidFill>
                  <a:schemeClr val="bg1"/>
                </a:solidFill>
                <a:effectLst>
                  <a:glow rad="139700">
                    <a:srgbClr val="000000"/>
                  </a:glow>
                </a:effectLst>
                <a:latin typeface="Arial Narrow" pitchFamily="34" charset="0"/>
              </a:rPr>
              <a:t>el impacto del entorno religioso</a:t>
            </a:r>
          </a:p>
          <a:p>
            <a:pPr algn="ctr">
              <a:buNone/>
            </a:pPr>
            <a:endParaRPr lang="es-VE" sz="1000" i="1" dirty="0" smtClean="0">
              <a:solidFill>
                <a:schemeClr val="bg1"/>
              </a:solidFill>
              <a:effectLst>
                <a:glow rad="139700">
                  <a:srgbClr val="000000"/>
                </a:glow>
              </a:effectLst>
              <a:latin typeface="Arial Narrow" pitchFamily="34" charset="0"/>
            </a:endParaRPr>
          </a:p>
          <a:p>
            <a:pPr algn="ctr">
              <a:buNone/>
            </a:pPr>
            <a:r>
              <a:rPr lang="es-VE" sz="3400" dirty="0" smtClean="0">
                <a:solidFill>
                  <a:schemeClr val="bg1"/>
                </a:solidFill>
                <a:effectLst>
                  <a:glow rad="139700">
                    <a:srgbClr val="000000"/>
                  </a:glow>
                </a:effectLst>
                <a:latin typeface="Arial Narrow" pitchFamily="34" charset="0"/>
              </a:rPr>
              <a:t>© </a:t>
            </a:r>
            <a:r>
              <a:rPr lang="es-VE" sz="3400" dirty="0" smtClean="0">
                <a:solidFill>
                  <a:schemeClr val="bg1"/>
                </a:solidFill>
                <a:effectLst>
                  <a:glow rad="139700">
                    <a:srgbClr val="000000"/>
                  </a:glow>
                </a:effectLst>
                <a:latin typeface="Arial Narrow" pitchFamily="34" charset="0"/>
              </a:rPr>
              <a:t>2010 </a:t>
            </a:r>
            <a:r>
              <a:rPr lang="es-VE" sz="3400" dirty="0" smtClean="0">
                <a:solidFill>
                  <a:schemeClr val="bg1"/>
                </a:solidFill>
                <a:effectLst>
                  <a:glow rad="139700">
                    <a:srgbClr val="000000"/>
                  </a:glow>
                </a:effectLst>
                <a:latin typeface="Arial Narrow" pitchFamily="34" charset="0"/>
              </a:rPr>
              <a:t>William F. Ritchey</a:t>
            </a:r>
            <a:endParaRPr lang="es-VE" sz="34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35921" dir="2700000" algn="ctr" rotWithShape="0">
            <a:srgbClr val="000066"/>
          </a:outerShdw>
        </a:effectLst>
      </a:spPr>
      <a:bodyPr vert="horz" wrap="square" lIns="91440" tIns="45720" rIns="91440" bIns="45720" numCol="1" anchor="t" anchorCtr="0" compatLnSpc="1">
        <a:prstTxWarp prst="textNoShape">
          <a:avLst/>
        </a:prstTxWarp>
      </a:bodyPr>
      <a:lstStyle>
        <a:defPPr marL="609600" marR="0" indent="-609600" algn="l" defTabSz="914400" rtl="0" eaLnBrk="1" fontAlgn="base" latinLnBrk="0" hangingPunct="1">
          <a:lnSpc>
            <a:spcPct val="100000"/>
          </a:lnSpc>
          <a:spcBef>
            <a:spcPct val="20000"/>
          </a:spcBef>
          <a:spcAft>
            <a:spcPct val="0"/>
          </a:spcAft>
          <a:buClrTx/>
          <a:buSzTx/>
          <a:buFont typeface="Wingdings" pitchFamily="2" charset="2"/>
          <a:buBlip>
            <a:blip xmlns:r="http://schemas.openxmlformats.org/officeDocument/2006/relationships" r:embed="rId1"/>
          </a:buBlip>
          <a:tabLst/>
          <a:defRPr kumimoji="0" lang="en-US" sz="3200" b="0" i="0" u="none" strike="noStrike" cap="none" normalizeH="0" baseline="0" smtClean="0">
            <a:ln>
              <a:noFill/>
            </a:ln>
            <a:solidFill>
              <a:srgbClr val="FFFF00"/>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35921" dir="2700000" algn="ctr" rotWithShape="0">
            <a:srgbClr val="000066"/>
          </a:outerShdw>
        </a:effectLst>
      </a:spPr>
      <a:bodyPr vert="horz" wrap="square" lIns="91440" tIns="45720" rIns="91440" bIns="45720" numCol="1" anchor="t" anchorCtr="0" compatLnSpc="1">
        <a:prstTxWarp prst="textNoShape">
          <a:avLst/>
        </a:prstTxWarp>
      </a:bodyPr>
      <a:lstStyle>
        <a:defPPr marL="609600" marR="0" indent="-609600" algn="l" defTabSz="914400" rtl="0" eaLnBrk="1" fontAlgn="base" latinLnBrk="0" hangingPunct="1">
          <a:lnSpc>
            <a:spcPct val="100000"/>
          </a:lnSpc>
          <a:spcBef>
            <a:spcPct val="20000"/>
          </a:spcBef>
          <a:spcAft>
            <a:spcPct val="0"/>
          </a:spcAft>
          <a:buClrTx/>
          <a:buSzTx/>
          <a:buFont typeface="Wingdings" pitchFamily="2" charset="2"/>
          <a:buBlip>
            <a:blip xmlns:r="http://schemas.openxmlformats.org/officeDocument/2006/relationships" r:embed="rId1"/>
          </a:buBlip>
          <a:tabLst/>
          <a:defRPr kumimoji="0" lang="en-US" sz="3200" b="0" i="0" u="none" strike="noStrike" cap="none" normalizeH="0" baseline="0" smtClean="0">
            <a:ln>
              <a:noFill/>
            </a:ln>
            <a:solidFill>
              <a:srgbClr val="FFFF00"/>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8325</TotalTime>
  <Words>1612</Words>
  <Application>Microsoft Office PowerPoint</Application>
  <PresentationFormat>On-screen Show (4:3)</PresentationFormat>
  <Paragraphs>161</Paragraphs>
  <Slides>84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84</vt:i4>
      </vt:variant>
    </vt:vector>
  </HeadingPairs>
  <TitlesOfParts>
    <vt:vector size="92" baseType="lpstr">
      <vt:lpstr>Arial</vt:lpstr>
      <vt:lpstr>Wingdings</vt:lpstr>
      <vt:lpstr>Libra BT</vt:lpstr>
      <vt:lpstr>DF Calligraphic Ornaments LET</vt:lpstr>
      <vt:lpstr>Arial Narrow</vt:lpstr>
      <vt:lpstr>CentSchbook BT</vt:lpstr>
      <vt:lpstr>Swis721 Lt BT</vt:lpstr>
      <vt:lpstr>Default Design</vt:lpstr>
      <vt:lpstr>Los testigos de Jehová   claves para entenderlos [parte a]</vt:lpstr>
      <vt:lpstr>Los testigos de Jehová</vt:lpstr>
      <vt:lpstr>¿Cómo es un testigo de Jehová?</vt:lpstr>
      <vt:lpstr>Su vida “secular”</vt:lpstr>
      <vt:lpstr>Su vida religiosa</vt:lpstr>
      <vt:lpstr>1. Compromiso alto</vt:lpstr>
      <vt:lpstr>2. Celo evangelístico</vt:lpstr>
      <vt:lpstr>Alto compromiso con compartir su fe</vt:lpstr>
      <vt:lpstr>Ejerce gran tenacidad evangelística</vt:lpstr>
      <vt:lpstr>Tiene muchos recursos gratis</vt:lpstr>
      <vt:lpstr>3. conocimiento bíblico</vt:lpstr>
      <vt:lpstr>Enfatiza mucho el estudio bíblico</vt:lpstr>
      <vt:lpstr>Es más El estudio de su literatura</vt:lpstr>
      <vt:lpstr>Y No tanto un estudio de la Biblia</vt:lpstr>
      <vt:lpstr>Bien adoctrinado en sus creencias</vt:lpstr>
      <vt:lpstr>Muy fiel a sus creencias</vt:lpstr>
      <vt:lpstr>Tiene la respuesta a casi toda pregunta común</vt:lpstr>
      <vt:lpstr>Tiene la respuesta a casi toda objeción común</vt:lpstr>
      <vt:lpstr>Tiene mucho material de apoyo para ayudarle</vt:lpstr>
      <vt:lpstr>Luce como muy erudito y bien capacitado</vt:lpstr>
      <vt:lpstr>Extensión muy limitada de conocimientos</vt:lpstr>
      <vt:lpstr>Conoce lo que ha leído de la sociedad atalaya</vt:lpstr>
      <vt:lpstr>Poca capacitación para pensar libremente</vt:lpstr>
      <vt:lpstr>Ejerce poca flexibilidad en conocimiento bíblico</vt:lpstr>
      <vt:lpstr>4. genera un sentido de inferioridad en muchos</vt:lpstr>
      <vt:lpstr>Claves para entender a los testigos de Jehová</vt:lpstr>
      <vt:lpstr>1. Están trabajando para recibir vida eterna</vt:lpstr>
      <vt:lpstr>2. ponen mucho énfasis en trabajar con discapacitados</vt:lpstr>
      <vt:lpstr>3. la apariencia es muy importante</vt:lpstr>
      <vt:lpstr>Eruditos y estudiosos</vt:lpstr>
      <vt:lpstr>Razonables y Racionales</vt:lpstr>
      <vt:lpstr>Grupo muy unido</vt:lpstr>
      <vt:lpstr>Grupo que ama a la gente</vt:lpstr>
      <vt:lpstr>Grupo que tiene las respuestas</vt:lpstr>
      <vt:lpstr>Importante para generar un sentido de inferioridad</vt:lpstr>
      <vt:lpstr>Y Desacreditar las otras opciones religiosas</vt:lpstr>
      <vt:lpstr>4. el estudio “bíblico” es su herramienta principal en la evangelización</vt:lpstr>
      <vt:lpstr>Tiene contacto con otros miembros de la familia</vt:lpstr>
      <vt:lpstr>Controla los temas y contenidos</vt:lpstr>
      <vt:lpstr>Le permite usar la literatura atalaya</vt:lpstr>
      <vt:lpstr>5. el formato de su literatura es muy llamativo</vt:lpstr>
      <vt:lpstr>resalta la confusión, dolor, inquietudes de la vida</vt:lpstr>
      <vt:lpstr>resalta los conflictos, falta de respuestas en la vida</vt:lpstr>
      <vt:lpstr>Slide 44</vt:lpstr>
      <vt:lpstr>Slide 45</vt:lpstr>
      <vt:lpstr>“Aunque sorda y ciega, encontré seguridad”  Desde nacimiento, fui básicamente sorda, pero aprendí vivir en un mundo de oyentes. Más tarde, cuando estudiaba en la universidad, recibí la noticia que también perdería la vista. Fui asustada y trastornada. Leí que los sordos ciegos son los que más se sienten solos y abandonados en el mundo. Comencé a llorar.</vt:lpstr>
      <vt:lpstr>Testimonios de cómo han encontrado la respuesta con los testigos de Jehová</vt:lpstr>
      <vt:lpstr>Slide 48</vt:lpstr>
      <vt:lpstr>Slide 49</vt:lpstr>
      <vt:lpstr>Slide 50</vt:lpstr>
      <vt:lpstr>[Después de relatar lo difícil que fue crecer como sorda ciega]  A través de mi niñez y mi juventud, la religión no me había brindado consuelo. Y en la universidad, a pesar de estudiar un curso de religión, nunca recibí respuestas para mis preguntas. Comencé a orar a Dios, pidiendo Su dirección.  </vt:lpstr>
      <vt:lpstr>Seguí orando y buscando la iglesia correcta. Varias personas ofrecieron llevarme a sus iglesias, pero por una razón u otra, nunca cumplieron. Entonces, conocí a Bill, quien fue oyente y también cursando estudios pos-grados. Por coincidencia, él descubrió que yo compartía su interés en la Biblia, y me dijo que él estaba aprendiendo muchas cosas asombrosas con los testigos de Jehová. </vt:lpstr>
      <vt:lpstr>Mi primera impresión fue que los testigos de Jehová fueron algún tipo de secta judía, una opinión que es común entre la población sorda. Bill me aseguró que no fueron así, y dijo que la mejor manera de ver cómo son sería por ir a una de sus reuniones.</vt:lpstr>
      <vt:lpstr>Aunque no entendí completamente todo lo que pasaba en la reunión, dos cosas me impactaron: el exponente hizo uso frecuente de la Biblia, y los niños, quienes se sentaron con sus padres, participaron activamente en las reuniones. Al concluir la reunión, nos hicieron sentir muy bienvenidos, a pesar de que venimos vestidos sólo de blue jeans y franelas, y a pesar de nuestras diferencias raciales.</vt:lpstr>
      <vt:lpstr>Aceptamos una oferta de un estudio bíblico. Por fin, yo estaba recibiendo respuestas a mis preguntas. No siempre entendí las respuestas de inmediato, pero fueron basadas en la Biblia. Con más investigación y meditación, eventualmente logré captar el sentido de las verdades bíblicas. Por primera vez en mi vida, llegué a sentir cerca de Jehová como el verdadero Dios.</vt:lpstr>
      <vt:lpstr>A través de los años, he experimentado cuán tierno es Jehová en Su amor. Él cuida a Su pueblo, pero especialmente los con necesidades especiales [discapacidades]. A través de Su organización, he podido recibir la Traducción nuevo mundo de las Sagradas Escrituras y muchas otras ayudas en Braille para el estudio bíblico.</vt:lpstr>
      <vt:lpstr>La congregación me apoya con mucho amor, interpretando en señas que siento y “veo” con mis manos, para que yo pueda estar totalmente incluida en sus reuniones. A pesar de mi doble discapacidad, he encontrado seguridad entre el pueblo de Jehová. No sólo recibo, sino también puedo dar, y esto me da gran gozo. Anhelo recobrar mi oído y vista en el nuevo mundo de Jehová. Mientras tanto, tengo una familia de millones de hermanos y hermanas. </vt:lpstr>
      <vt:lpstr>Breve porción doctrinal al final, enfatizando cómo la Biblia resuelve los problemas</vt:lpstr>
      <vt:lpstr>Slide 59</vt:lpstr>
      <vt:lpstr>Slide 60</vt:lpstr>
      <vt:lpstr>Slide 61</vt:lpstr>
      <vt:lpstr>Slide 62</vt:lpstr>
      <vt:lpstr>Slide 63</vt:lpstr>
      <vt:lpstr>6. emplean terminología que confunde a los evangélicos</vt:lpstr>
      <vt:lpstr>Slide 65</vt:lpstr>
      <vt:lpstr>Slide 66</vt:lpstr>
      <vt:lpstr>Slide 67</vt:lpstr>
      <vt:lpstr>Slide 68</vt:lpstr>
      <vt:lpstr>Un poquito acerca de cómo los testigos de Jehová usan la Biblia [veremos más, dentro de poco]</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03 Presentación visual - parte A (los testigos de Jehova - claves para entenderlos)</dc:title>
  <dc:creator>William Ritchey</dc:creator>
  <cp:lastModifiedBy>William Ritchey</cp:lastModifiedBy>
  <cp:revision>329</cp:revision>
  <dcterms:created xsi:type="dcterms:W3CDTF">2007-11-13T16:31:37Z</dcterms:created>
  <dcterms:modified xsi:type="dcterms:W3CDTF">2009-10-29T19:04:55Z</dcterms:modified>
</cp:coreProperties>
</file>